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sldIdLst>
    <p:sldId id="306" r:id="rId2"/>
    <p:sldId id="297" r:id="rId3"/>
    <p:sldId id="307" r:id="rId4"/>
    <p:sldId id="300" r:id="rId5"/>
    <p:sldId id="309" r:id="rId6"/>
    <p:sldId id="310" r:id="rId7"/>
    <p:sldId id="311" r:id="rId8"/>
    <p:sldId id="260" r:id="rId9"/>
  </p:sldIdLst>
  <p:sldSz cx="10693400" cy="7561263"/>
  <p:notesSz cx="6797675" cy="9926638"/>
  <p:defaultTextStyle>
    <a:defPPr>
      <a:defRPr lang="ru-RU"/>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D8C90"/>
    <a:srgbClr val="504F53"/>
    <a:srgbClr val="005AA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9" d="100"/>
          <a:sy n="79" d="100"/>
        </p:scale>
        <p:origin x="-1320" y="-90"/>
      </p:cViewPr>
      <p:guideLst>
        <p:guide orient="horz" pos="2382"/>
        <p:guide orient="horz" pos="1116"/>
        <p:guide orient="horz" pos="348"/>
        <p:guide orient="horz" pos="4470"/>
        <p:guide pos="3368"/>
        <p:guide pos="828"/>
        <p:guide pos="1824"/>
        <p:guide pos="6011"/>
        <p:guide pos="6456"/>
        <p:guide pos="606"/>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54B2CB9A-35A0-44DF-9563-3B4294FF58F5}" type="datetimeFigureOut">
              <a:rPr lang="ru-RU" smtClean="0"/>
              <a:pPr/>
              <a:t>26.11.2019</a:t>
            </a:fld>
            <a:endParaRPr lang="ru-RU"/>
          </a:p>
        </p:txBody>
      </p:sp>
      <p:sp>
        <p:nvSpPr>
          <p:cNvPr id="4" name="Образ слайда 3"/>
          <p:cNvSpPr>
            <a:spLocks noGrp="1" noRot="1" noChangeAspect="1"/>
          </p:cNvSpPr>
          <p:nvPr>
            <p:ph type="sldImg" idx="2"/>
          </p:nvPr>
        </p:nvSpPr>
        <p:spPr>
          <a:xfrm>
            <a:off x="766763" y="744538"/>
            <a:ext cx="5264150" cy="3722687"/>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79768" y="4715153"/>
            <a:ext cx="5438140" cy="4466987"/>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67CAF5B9-CC1E-4A3E-B04F-728BB30B0B5D}" type="slidenum">
              <a:rPr lang="ru-RU" smtClean="0"/>
              <a:pPr/>
              <a:t>‹#›</a:t>
            </a:fld>
            <a:endParaRPr lang="ru-RU"/>
          </a:p>
        </p:txBody>
      </p:sp>
    </p:spTree>
    <p:extLst>
      <p:ext uri="{BB962C8B-B14F-4D97-AF65-F5344CB8AC3E}">
        <p14:creationId xmlns:p14="http://schemas.microsoft.com/office/powerpoint/2010/main" val="2986556522"/>
      </p:ext>
    </p:extLst>
  </p:cSld>
  <p:clrMap bg1="lt1" tx1="dk1" bg2="lt2" tx2="dk2" accent1="accent1" accent2="accent2" accent3="accent3" accent4="accent4" accent5="accent5" accent6="accent6" hlink="hlink" folHlink="folHlink"/>
  <p:notesStyle>
    <a:lvl1pPr marL="0" algn="l" defTabSz="1043056" rtl="0" eaLnBrk="1" latinLnBrk="0" hangingPunct="1">
      <a:defRPr sz="1400" kern="1200">
        <a:solidFill>
          <a:schemeClr val="tx1"/>
        </a:solidFill>
        <a:latin typeface="+mn-lt"/>
        <a:ea typeface="+mn-ea"/>
        <a:cs typeface="+mn-cs"/>
      </a:defRPr>
    </a:lvl1pPr>
    <a:lvl2pPr marL="521528" algn="l" defTabSz="1043056" rtl="0" eaLnBrk="1" latinLnBrk="0" hangingPunct="1">
      <a:defRPr sz="1400" kern="1200">
        <a:solidFill>
          <a:schemeClr val="tx1"/>
        </a:solidFill>
        <a:latin typeface="+mn-lt"/>
        <a:ea typeface="+mn-ea"/>
        <a:cs typeface="+mn-cs"/>
      </a:defRPr>
    </a:lvl2pPr>
    <a:lvl3pPr marL="1043056" algn="l" defTabSz="1043056" rtl="0" eaLnBrk="1" latinLnBrk="0" hangingPunct="1">
      <a:defRPr sz="1400" kern="1200">
        <a:solidFill>
          <a:schemeClr val="tx1"/>
        </a:solidFill>
        <a:latin typeface="+mn-lt"/>
        <a:ea typeface="+mn-ea"/>
        <a:cs typeface="+mn-cs"/>
      </a:defRPr>
    </a:lvl3pPr>
    <a:lvl4pPr marL="1564584" algn="l" defTabSz="1043056" rtl="0" eaLnBrk="1" latinLnBrk="0" hangingPunct="1">
      <a:defRPr sz="1400" kern="1200">
        <a:solidFill>
          <a:schemeClr val="tx1"/>
        </a:solidFill>
        <a:latin typeface="+mn-lt"/>
        <a:ea typeface="+mn-ea"/>
        <a:cs typeface="+mn-cs"/>
      </a:defRPr>
    </a:lvl4pPr>
    <a:lvl5pPr marL="2086112" algn="l" defTabSz="1043056" rtl="0" eaLnBrk="1" latinLnBrk="0" hangingPunct="1">
      <a:defRPr sz="1400" kern="1200">
        <a:solidFill>
          <a:schemeClr val="tx1"/>
        </a:solidFill>
        <a:latin typeface="+mn-lt"/>
        <a:ea typeface="+mn-ea"/>
        <a:cs typeface="+mn-cs"/>
      </a:defRPr>
    </a:lvl5pPr>
    <a:lvl6pPr marL="2607640" algn="l" defTabSz="1043056" rtl="0" eaLnBrk="1" latinLnBrk="0" hangingPunct="1">
      <a:defRPr sz="1400" kern="1200">
        <a:solidFill>
          <a:schemeClr val="tx1"/>
        </a:solidFill>
        <a:latin typeface="+mn-lt"/>
        <a:ea typeface="+mn-ea"/>
        <a:cs typeface="+mn-cs"/>
      </a:defRPr>
    </a:lvl6pPr>
    <a:lvl7pPr marL="3129168" algn="l" defTabSz="1043056" rtl="0" eaLnBrk="1" latinLnBrk="0" hangingPunct="1">
      <a:defRPr sz="1400" kern="1200">
        <a:solidFill>
          <a:schemeClr val="tx1"/>
        </a:solidFill>
        <a:latin typeface="+mn-lt"/>
        <a:ea typeface="+mn-ea"/>
        <a:cs typeface="+mn-cs"/>
      </a:defRPr>
    </a:lvl7pPr>
    <a:lvl8pPr marL="3650696" algn="l" defTabSz="1043056" rtl="0" eaLnBrk="1" latinLnBrk="0" hangingPunct="1">
      <a:defRPr sz="1400" kern="1200">
        <a:solidFill>
          <a:schemeClr val="tx1"/>
        </a:solidFill>
        <a:latin typeface="+mn-lt"/>
        <a:ea typeface="+mn-ea"/>
        <a:cs typeface="+mn-cs"/>
      </a:defRPr>
    </a:lvl8pPr>
    <a:lvl9pPr marL="4172224" algn="l" defTabSz="1043056" rtl="0" eaLnBrk="1" latinLnBrk="0" hangingPunct="1">
      <a:defRPr sz="14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67CAF5B9-CC1E-4A3E-B04F-728BB30B0B5D}" type="slidenum">
              <a:rPr lang="ru-RU" smtClean="0"/>
              <a:pPr/>
              <a:t>3</a:t>
            </a:fld>
            <a:endParaRPr lang="ru-RU"/>
          </a:p>
        </p:txBody>
      </p:sp>
    </p:spTree>
    <p:extLst>
      <p:ext uri="{BB962C8B-B14F-4D97-AF65-F5344CB8AC3E}">
        <p14:creationId xmlns:p14="http://schemas.microsoft.com/office/powerpoint/2010/main" val="261609864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1026" name="Picture 2" descr="Z:\Projects\Текущие\Проектная\FNS_2012\_БРЭНДБУК\out\PPT\3_1_present-01.jpg"/>
          <p:cNvPicPr>
            <a:picLocks noChangeAspect="1" noChangeArrowheads="1"/>
          </p:cNvPicPr>
          <p:nvPr userDrawn="1"/>
        </p:nvPicPr>
        <p:blipFill>
          <a:blip r:embed="rId2" cstate="print"/>
          <a:stretch>
            <a:fillRect/>
          </a:stretch>
        </p:blipFill>
        <p:spPr bwMode="auto">
          <a:xfrm>
            <a:off x="1588" y="1574"/>
            <a:ext cx="10691812" cy="7558635"/>
          </a:xfrm>
          <a:prstGeom prst="rect">
            <a:avLst/>
          </a:prstGeom>
          <a:noFill/>
        </p:spPr>
      </p:pic>
      <p:sp>
        <p:nvSpPr>
          <p:cNvPr id="2" name="Заголовок 1"/>
          <p:cNvSpPr>
            <a:spLocks noGrp="1"/>
          </p:cNvSpPr>
          <p:nvPr>
            <p:ph type="ctrTitle" hasCustomPrompt="1"/>
          </p:nvPr>
        </p:nvSpPr>
        <p:spPr>
          <a:xfrm>
            <a:off x="802005" y="3708623"/>
            <a:ext cx="9089390" cy="1620771"/>
          </a:xfrm>
        </p:spPr>
        <p:txBody>
          <a:bodyPr>
            <a:normAutofit/>
          </a:bodyPr>
          <a:lstStyle>
            <a:lvl1pPr>
              <a:defRPr sz="5700" b="1">
                <a:solidFill>
                  <a:schemeClr val="bg1"/>
                </a:solidFill>
                <a:latin typeface="+mj-lt"/>
              </a:defRPr>
            </a:lvl1pPr>
          </a:lstStyle>
          <a:p>
            <a:r>
              <a:rPr lang="ru-RU" dirty="0" smtClean="0"/>
              <a:t>НАЗВАНИЕ ПРЕЗЕНТАЦИИ</a:t>
            </a:r>
            <a:endParaRPr lang="ru-RU" dirty="0"/>
          </a:p>
        </p:txBody>
      </p:sp>
      <p:sp>
        <p:nvSpPr>
          <p:cNvPr id="3" name="Подзаголовок 2"/>
          <p:cNvSpPr>
            <a:spLocks noGrp="1"/>
          </p:cNvSpPr>
          <p:nvPr>
            <p:ph type="subTitle" idx="1" hasCustomPrompt="1"/>
          </p:nvPr>
        </p:nvSpPr>
        <p:spPr>
          <a:xfrm>
            <a:off x="1604010" y="5364807"/>
            <a:ext cx="7485380" cy="1932323"/>
          </a:xfrm>
        </p:spPr>
        <p:txBody>
          <a:bodyPr>
            <a:normAutofit/>
          </a:bodyPr>
          <a:lstStyle>
            <a:lvl1pPr marL="0" indent="0" algn="ctr">
              <a:buNone/>
              <a:defRPr sz="3200" b="0">
                <a:solidFill>
                  <a:schemeClr val="bg1"/>
                </a:solidFill>
                <a:latin typeface="+mj-lt"/>
              </a:defRPr>
            </a:lvl1pPr>
            <a:lvl2pPr marL="521528" indent="0" algn="ctr">
              <a:buNone/>
              <a:defRPr>
                <a:solidFill>
                  <a:schemeClr val="tx1">
                    <a:tint val="75000"/>
                  </a:schemeClr>
                </a:solidFill>
              </a:defRPr>
            </a:lvl2pPr>
            <a:lvl3pPr marL="1043056" indent="0" algn="ctr">
              <a:buNone/>
              <a:defRPr>
                <a:solidFill>
                  <a:schemeClr val="tx1">
                    <a:tint val="75000"/>
                  </a:schemeClr>
                </a:solidFill>
              </a:defRPr>
            </a:lvl3pPr>
            <a:lvl4pPr marL="1564584" indent="0" algn="ctr">
              <a:buNone/>
              <a:defRPr>
                <a:solidFill>
                  <a:schemeClr val="tx1">
                    <a:tint val="75000"/>
                  </a:schemeClr>
                </a:solidFill>
              </a:defRPr>
            </a:lvl4pPr>
            <a:lvl5pPr marL="2086112" indent="0" algn="ctr">
              <a:buNone/>
              <a:defRPr>
                <a:solidFill>
                  <a:schemeClr val="tx1">
                    <a:tint val="75000"/>
                  </a:schemeClr>
                </a:solidFill>
              </a:defRPr>
            </a:lvl5pPr>
            <a:lvl6pPr marL="2607640" indent="0" algn="ctr">
              <a:buNone/>
              <a:defRPr>
                <a:solidFill>
                  <a:schemeClr val="tx1">
                    <a:tint val="75000"/>
                  </a:schemeClr>
                </a:solidFill>
              </a:defRPr>
            </a:lvl6pPr>
            <a:lvl7pPr marL="3129168" indent="0" algn="ctr">
              <a:buNone/>
              <a:defRPr>
                <a:solidFill>
                  <a:schemeClr val="tx1">
                    <a:tint val="75000"/>
                  </a:schemeClr>
                </a:solidFill>
              </a:defRPr>
            </a:lvl7pPr>
            <a:lvl8pPr marL="3650696" indent="0" algn="ctr">
              <a:buNone/>
              <a:defRPr>
                <a:solidFill>
                  <a:schemeClr val="tx1">
                    <a:tint val="75000"/>
                  </a:schemeClr>
                </a:solidFill>
              </a:defRPr>
            </a:lvl8pPr>
            <a:lvl9pPr marL="4172224" indent="0" algn="ctr">
              <a:buNone/>
              <a:defRPr>
                <a:solidFill>
                  <a:schemeClr val="tx1">
                    <a:tint val="75000"/>
                  </a:schemeClr>
                </a:solidFill>
              </a:defRPr>
            </a:lvl9pPr>
          </a:lstStyle>
          <a:p>
            <a:r>
              <a:rPr lang="ru-RU" dirty="0" smtClean="0"/>
              <a:t>22.12.2012</a:t>
            </a:r>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95981" y="5292884"/>
            <a:ext cx="6416040" cy="624855"/>
          </a:xfrm>
        </p:spPr>
        <p:txBody>
          <a:bodyPr anchor="b"/>
          <a:lstStyle>
            <a:lvl1pPr algn="l">
              <a:defRPr sz="2300" b="1"/>
            </a:lvl1pPr>
          </a:lstStyle>
          <a:p>
            <a:r>
              <a:rPr lang="ru-RU" smtClean="0"/>
              <a:t>Образец заголовка</a:t>
            </a:r>
            <a:endParaRPr lang="ru-RU"/>
          </a:p>
        </p:txBody>
      </p:sp>
      <p:sp>
        <p:nvSpPr>
          <p:cNvPr id="3" name="Рисунок 2"/>
          <p:cNvSpPr>
            <a:spLocks noGrp="1"/>
          </p:cNvSpPr>
          <p:nvPr>
            <p:ph type="pic" idx="1"/>
          </p:nvPr>
        </p:nvSpPr>
        <p:spPr>
          <a:xfrm>
            <a:off x="2095981" y="675613"/>
            <a:ext cx="6416040" cy="4536758"/>
          </a:xfrm>
        </p:spPr>
        <p:txBody>
          <a:bodyPr/>
          <a:lstStyle>
            <a:lvl1pPr marL="0" indent="0">
              <a:buNone/>
              <a:defRPr sz="3700"/>
            </a:lvl1pPr>
            <a:lvl2pPr marL="521528" indent="0">
              <a:buNone/>
              <a:defRPr sz="3200"/>
            </a:lvl2pPr>
            <a:lvl3pPr marL="1043056" indent="0">
              <a:buNone/>
              <a:defRPr sz="2700"/>
            </a:lvl3pPr>
            <a:lvl4pPr marL="1564584" indent="0">
              <a:buNone/>
              <a:defRPr sz="2300"/>
            </a:lvl4pPr>
            <a:lvl5pPr marL="2086112" indent="0">
              <a:buNone/>
              <a:defRPr sz="2300"/>
            </a:lvl5pPr>
            <a:lvl6pPr marL="2607640" indent="0">
              <a:buNone/>
              <a:defRPr sz="2300"/>
            </a:lvl6pPr>
            <a:lvl7pPr marL="3129168" indent="0">
              <a:buNone/>
              <a:defRPr sz="2300"/>
            </a:lvl7pPr>
            <a:lvl8pPr marL="3650696" indent="0">
              <a:buNone/>
              <a:defRPr sz="2300"/>
            </a:lvl8pPr>
            <a:lvl9pPr marL="4172224" indent="0">
              <a:buNone/>
              <a:defRPr sz="2300"/>
            </a:lvl9pPr>
          </a:lstStyle>
          <a:p>
            <a:r>
              <a:rPr lang="ru-RU" smtClean="0"/>
              <a:t>Вставка рисунка</a:t>
            </a:r>
            <a:endParaRPr lang="ru-RU"/>
          </a:p>
        </p:txBody>
      </p:sp>
      <p:sp>
        <p:nvSpPr>
          <p:cNvPr id="4" name="Текст 3"/>
          <p:cNvSpPr>
            <a:spLocks noGrp="1"/>
          </p:cNvSpPr>
          <p:nvPr>
            <p:ph type="body" sz="half" idx="2"/>
          </p:nvPr>
        </p:nvSpPr>
        <p:spPr>
          <a:xfrm>
            <a:off x="2095981" y="5917739"/>
            <a:ext cx="6416040" cy="887398"/>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9067112" y="334306"/>
            <a:ext cx="2812588" cy="711318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625639" y="334306"/>
            <a:ext cx="8263250" cy="711318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Заголовок и объект">
    <p:spTree>
      <p:nvGrpSpPr>
        <p:cNvPr id="1" name=""/>
        <p:cNvGrpSpPr/>
        <p:nvPr/>
      </p:nvGrpSpPr>
      <p:grpSpPr>
        <a:xfrm>
          <a:off x="0" y="0"/>
          <a:ext cx="0" cy="0"/>
          <a:chOff x="0" y="0"/>
          <a:chExt cx="0" cy="0"/>
        </a:xfrm>
      </p:grpSpPr>
      <p:pic>
        <p:nvPicPr>
          <p:cNvPr id="2050"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87" y="2108"/>
            <a:ext cx="10691813" cy="7558635"/>
          </a:xfrm>
          <a:prstGeom prst="rect">
            <a:avLst/>
          </a:prstGeom>
          <a:noFill/>
        </p:spPr>
      </p:pic>
      <p:sp>
        <p:nvSpPr>
          <p:cNvPr id="3" name="Содержимое 2"/>
          <p:cNvSpPr>
            <a:spLocks noGrp="1"/>
          </p:cNvSpPr>
          <p:nvPr>
            <p:ph idx="1"/>
          </p:nvPr>
        </p:nvSpPr>
        <p:spPr>
          <a:xfrm>
            <a:off x="962025" y="1771650"/>
            <a:ext cx="8561139" cy="5324475"/>
          </a:xfrm>
        </p:spPr>
        <p:txBody>
          <a:bodyPr/>
          <a:lstStyle>
            <a:lvl1pPr marL="363538" indent="0">
              <a:buFontTx/>
              <a:buNone/>
              <a:defRPr b="1">
                <a:latin typeface="+mj-lt"/>
              </a:defRPr>
            </a:lvl1pPr>
            <a:lvl2pPr marL="360363" indent="3175">
              <a:defRPr>
                <a:latin typeface="+mj-lt"/>
              </a:defRPr>
            </a:lvl2pPr>
            <a:lvl3pPr marL="628650" indent="-260350">
              <a:tabLst/>
              <a:defRPr>
                <a:latin typeface="+mj-lt"/>
              </a:defRPr>
            </a:lvl3pPr>
            <a:lvl4pPr marL="0" indent="360363">
              <a:lnSpc>
                <a:spcPts val="1800"/>
              </a:lnSpc>
              <a:spcBef>
                <a:spcPts val="400"/>
              </a:spcBef>
              <a:defRPr>
                <a:latin typeface="+mj-lt"/>
              </a:defRPr>
            </a:lvl4pPr>
            <a:lvl5pPr>
              <a:lnSpc>
                <a:spcPts val="1800"/>
              </a:lnSpc>
              <a:spcBef>
                <a:spcPts val="400"/>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TextBox 9"/>
          <p:cNvSpPr txBox="1"/>
          <p:nvPr userDrawn="1"/>
        </p:nvSpPr>
        <p:spPr>
          <a:xfrm>
            <a:off x="6930876" y="5652839"/>
            <a:ext cx="1080120" cy="415498"/>
          </a:xfrm>
          <a:prstGeom prst="rect">
            <a:avLst/>
          </a:prstGeom>
          <a:noFill/>
        </p:spPr>
        <p:txBody>
          <a:bodyPr wrap="square" rtlCol="0">
            <a:noAutofit/>
          </a:bodyPr>
          <a:lstStyle/>
          <a:p>
            <a:endParaRPr lang="ru-RU" dirty="0"/>
          </a:p>
        </p:txBody>
      </p:sp>
      <p:sp>
        <p:nvSpPr>
          <p:cNvPr id="13" name="Заголовок 12"/>
          <p:cNvSpPr>
            <a:spLocks noGrp="1"/>
          </p:cNvSpPr>
          <p:nvPr>
            <p:ph type="title" hasCustomPrompt="1"/>
          </p:nvPr>
        </p:nvSpPr>
        <p:spPr>
          <a:xfrm>
            <a:off x="962026" y="552451"/>
            <a:ext cx="8580438" cy="1219199"/>
          </a:xfrm>
        </p:spPr>
        <p:txBody>
          <a:bodyPr/>
          <a:lstStyle>
            <a:lvl1pPr marL="0" marR="0" indent="0" defTabSz="1043056" rtl="0" eaLnBrk="1" fontAlgn="auto" latinLnBrk="0" hangingPunct="1">
              <a:lnSpc>
                <a:spcPct val="100000"/>
              </a:lnSpc>
              <a:spcBef>
                <a:spcPct val="0"/>
              </a:spcBef>
              <a:spcAft>
                <a:spcPts val="0"/>
              </a:spcAft>
              <a:tabLst/>
              <a:defRPr sz="5400"/>
            </a:lvl1pPr>
          </a:lstStyle>
          <a:p>
            <a:pPr marL="0" marR="0" lvl="0" indent="0" defTabSz="1043056" rtl="0" eaLnBrk="1" fontAlgn="auto" latinLnBrk="0" hangingPunct="1">
              <a:lnSpc>
                <a:spcPct val="100000"/>
              </a:lnSpc>
              <a:spcBef>
                <a:spcPct val="0"/>
              </a:spcBef>
              <a:spcAft>
                <a:spcPts val="0"/>
              </a:spcAft>
              <a:tabLst/>
              <a:defRPr/>
            </a:pPr>
            <a:r>
              <a:rPr kumimoji="0" lang="ru-RU" sz="4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Заголовок и объект">
    <p:spTree>
      <p:nvGrpSpPr>
        <p:cNvPr id="1" name=""/>
        <p:cNvGrpSpPr/>
        <p:nvPr/>
      </p:nvGrpSpPr>
      <p:grpSpPr>
        <a:xfrm>
          <a:off x="0" y="0"/>
          <a:ext cx="0" cy="0"/>
          <a:chOff x="0" y="0"/>
          <a:chExt cx="0" cy="0"/>
        </a:xfrm>
      </p:grpSpPr>
      <p:pic>
        <p:nvPicPr>
          <p:cNvPr id="2" name="Picture 2" descr="Z:\Projects\Текущие\Проектная\FNS_2012\_БРЭНДБУК\out\PPT\3_1_present_A4-04.png"/>
          <p:cNvPicPr>
            <a:picLocks noChangeAspect="1" noChangeArrowheads="1"/>
          </p:cNvPicPr>
          <p:nvPr userDrawn="1"/>
        </p:nvPicPr>
        <p:blipFill>
          <a:blip r:embed="rId2" cstate="print"/>
          <a:stretch>
            <a:fillRect/>
          </a:stretch>
        </p:blipFill>
        <p:spPr bwMode="auto">
          <a:xfrm>
            <a:off x="0" y="520"/>
            <a:ext cx="10691813" cy="7558635"/>
          </a:xfrm>
          <a:prstGeom prst="rect">
            <a:avLst/>
          </a:prstGeom>
          <a:noFill/>
        </p:spPr>
      </p:pic>
      <p:sp>
        <p:nvSpPr>
          <p:cNvPr id="3" name="Содержимое 2"/>
          <p:cNvSpPr>
            <a:spLocks noGrp="1"/>
          </p:cNvSpPr>
          <p:nvPr>
            <p:ph idx="1"/>
          </p:nvPr>
        </p:nvSpPr>
        <p:spPr>
          <a:xfrm>
            <a:off x="962025" y="1771650"/>
            <a:ext cx="8561139" cy="5324475"/>
          </a:xfrm>
        </p:spPr>
        <p:txBody>
          <a:bodyPr/>
          <a:lstStyle>
            <a:lvl1pPr marL="363538" indent="0">
              <a:buFontTx/>
              <a:buNone/>
              <a:defRPr b="1">
                <a:latin typeface="+mj-lt"/>
              </a:defRPr>
            </a:lvl1pPr>
            <a:lvl2pPr marL="363538" indent="0">
              <a:defRPr>
                <a:latin typeface="+mj-lt"/>
              </a:defRPr>
            </a:lvl2pPr>
            <a:lvl3pPr marL="628650" indent="-260350">
              <a:defRPr>
                <a:latin typeface="+mj-lt"/>
              </a:defRPr>
            </a:lvl3pPr>
            <a:lvl4pPr marL="0" indent="360363">
              <a:defRPr>
                <a:latin typeface="+mj-lt"/>
              </a:defRPr>
            </a:lvl4pPr>
            <a:lvl5pPr marL="1435100"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hasCustomPrompt="1"/>
          </p:nvPr>
        </p:nvSpPr>
        <p:spPr>
          <a:xfrm>
            <a:off x="961196" y="552451"/>
            <a:ext cx="8581267" cy="1219199"/>
          </a:xfrm>
        </p:spPr>
        <p:txBody>
          <a:bodyPr/>
          <a:lstStyle>
            <a:lvl1pPr marL="0" marR="0" indent="0" defTabSz="1043056" rtl="0" eaLnBrk="1" fontAlgn="auto" latinLnBrk="0" hangingPunct="1">
              <a:lnSpc>
                <a:spcPct val="100000"/>
              </a:lnSpc>
              <a:spcBef>
                <a:spcPct val="0"/>
              </a:spcBef>
              <a:spcAft>
                <a:spcPts val="0"/>
              </a:spcAft>
              <a:tabLst/>
              <a:defRPr sz="5400"/>
            </a:lvl1pPr>
          </a:lstStyle>
          <a:p>
            <a:pPr marL="0" marR="0" lvl="0" indent="0" defTabSz="1043056" rtl="0" eaLnBrk="1" fontAlgn="auto" latinLnBrk="0" hangingPunct="1">
              <a:lnSpc>
                <a:spcPct val="100000"/>
              </a:lnSpc>
              <a:spcBef>
                <a:spcPct val="0"/>
              </a:spcBef>
              <a:spcAft>
                <a:spcPts val="0"/>
              </a:spcAft>
              <a:tabLst/>
              <a:defRPr/>
            </a:pPr>
            <a:r>
              <a:rPr kumimoji="0" lang="ru-RU" sz="4800" b="1" i="0" u="none" strike="noStrike" kern="1200" cap="none" spc="0" normalizeH="0" baseline="0" noProof="0" dirty="0" smtClean="0">
                <a:ln>
                  <a:noFill/>
                </a:ln>
                <a:solidFill>
                  <a:srgbClr val="005AA9"/>
                </a:solidFill>
                <a:effectLst/>
                <a:uLnTx/>
                <a:uFillTx/>
                <a:latin typeface="+mj-lt"/>
                <a:ea typeface="+mj-ea"/>
                <a:cs typeface="+mj-cs"/>
              </a:rPr>
              <a:t>1/ ЗАГОЛОВОК СЛАЙДА</a:t>
            </a:r>
          </a:p>
        </p:txBody>
      </p:sp>
      <p:sp>
        <p:nvSpPr>
          <p:cNvPr id="20" name="Номер слайда 19"/>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6"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0" y="0"/>
            <a:ext cx="10691813" cy="7558635"/>
          </a:xfrm>
          <a:prstGeom prst="rect">
            <a:avLst/>
          </a:prstGeom>
          <a:noFill/>
        </p:spPr>
      </p:pic>
      <p:sp>
        <p:nvSpPr>
          <p:cNvPr id="2" name="Заголовок 1"/>
          <p:cNvSpPr>
            <a:spLocks noGrp="1"/>
          </p:cNvSpPr>
          <p:nvPr>
            <p:ph type="title"/>
          </p:nvPr>
        </p:nvSpPr>
        <p:spPr>
          <a:xfrm>
            <a:off x="962025" y="1116335"/>
            <a:ext cx="8561139" cy="2232248"/>
          </a:xfrm>
        </p:spPr>
        <p:txBody>
          <a:bodyPr anchor="t"/>
          <a:lstStyle>
            <a:lvl1pPr algn="l">
              <a:defRPr sz="4600" b="1" cap="all"/>
            </a:lvl1pPr>
          </a:lstStyle>
          <a:p>
            <a:r>
              <a:rPr lang="ru-RU" smtClean="0"/>
              <a:t>Образец заголовка</a:t>
            </a:r>
            <a:endParaRPr lang="ru-RU" dirty="0"/>
          </a:p>
        </p:txBody>
      </p:sp>
      <p:sp>
        <p:nvSpPr>
          <p:cNvPr id="3" name="Текст 2"/>
          <p:cNvSpPr>
            <a:spLocks noGrp="1"/>
          </p:cNvSpPr>
          <p:nvPr>
            <p:ph type="body" idx="1"/>
          </p:nvPr>
        </p:nvSpPr>
        <p:spPr>
          <a:xfrm>
            <a:off x="962025" y="3781425"/>
            <a:ext cx="8561139" cy="3314700"/>
          </a:xfrm>
        </p:spPr>
        <p:txBody>
          <a:bodyPr anchor="t"/>
          <a:lstStyle>
            <a:lvl1pPr marL="0" indent="0">
              <a:buNone/>
              <a:defRPr sz="2300">
                <a:solidFill>
                  <a:schemeClr val="tx1">
                    <a:tint val="75000"/>
                  </a:schemeClr>
                </a:solidFill>
              </a:defRPr>
            </a:lvl1pPr>
            <a:lvl2pPr marL="521528" indent="0">
              <a:buNone/>
              <a:defRPr sz="2100">
                <a:solidFill>
                  <a:schemeClr val="tx1">
                    <a:tint val="75000"/>
                  </a:schemeClr>
                </a:solidFill>
              </a:defRPr>
            </a:lvl2pPr>
            <a:lvl3pPr marL="1043056" indent="0">
              <a:buNone/>
              <a:defRPr sz="1800">
                <a:solidFill>
                  <a:schemeClr val="tx1">
                    <a:tint val="75000"/>
                  </a:schemeClr>
                </a:solidFill>
              </a:defRPr>
            </a:lvl3pPr>
            <a:lvl4pPr marL="1564584" indent="0">
              <a:buNone/>
              <a:defRPr sz="1600">
                <a:solidFill>
                  <a:schemeClr val="tx1">
                    <a:tint val="75000"/>
                  </a:schemeClr>
                </a:solidFill>
              </a:defRPr>
            </a:lvl4pPr>
            <a:lvl5pPr marL="2086112" indent="0">
              <a:buNone/>
              <a:defRPr sz="1600">
                <a:solidFill>
                  <a:schemeClr val="tx1">
                    <a:tint val="75000"/>
                  </a:schemeClr>
                </a:solidFill>
              </a:defRPr>
            </a:lvl5pPr>
            <a:lvl6pPr marL="2607640" indent="0">
              <a:buNone/>
              <a:defRPr sz="1600">
                <a:solidFill>
                  <a:schemeClr val="tx1">
                    <a:tint val="75000"/>
                  </a:schemeClr>
                </a:solidFill>
              </a:defRPr>
            </a:lvl6pPr>
            <a:lvl7pPr marL="3129168" indent="0">
              <a:buNone/>
              <a:defRPr sz="1600">
                <a:solidFill>
                  <a:schemeClr val="tx1">
                    <a:tint val="75000"/>
                  </a:schemeClr>
                </a:solidFill>
              </a:defRPr>
            </a:lvl7pPr>
            <a:lvl8pPr marL="3650696" indent="0">
              <a:buNone/>
              <a:defRPr sz="1600">
                <a:solidFill>
                  <a:schemeClr val="tx1">
                    <a:tint val="75000"/>
                  </a:schemeClr>
                </a:solidFill>
              </a:defRPr>
            </a:lvl8pPr>
            <a:lvl9pPr marL="4172224" indent="0">
              <a:buNone/>
              <a:defRPr sz="1600">
                <a:solidFill>
                  <a:schemeClr val="tx1">
                    <a:tint val="75000"/>
                  </a:schemeClr>
                </a:solidFill>
              </a:defRPr>
            </a:lvl9pPr>
          </a:lstStyle>
          <a:p>
            <a:pPr lvl="0"/>
            <a:r>
              <a:rPr lang="ru-RU" smtClean="0"/>
              <a:t>Образец текста</a:t>
            </a:r>
          </a:p>
        </p:txBody>
      </p:sp>
      <p:sp>
        <p:nvSpPr>
          <p:cNvPr id="14" name="Номер слайда 13"/>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7"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87" y="2108"/>
            <a:ext cx="10691813" cy="7558635"/>
          </a:xfrm>
          <a:prstGeom prst="rect">
            <a:avLst/>
          </a:prstGeom>
          <a:noFill/>
        </p:spPr>
      </p:pic>
      <p:sp>
        <p:nvSpPr>
          <p:cNvPr id="2" name="Заголовок 1"/>
          <p:cNvSpPr>
            <a:spLocks noGrp="1"/>
          </p:cNvSpPr>
          <p:nvPr>
            <p:ph type="title"/>
          </p:nvPr>
        </p:nvSpPr>
        <p:spPr>
          <a:xfrm>
            <a:off x="962026" y="552451"/>
            <a:ext cx="8580438" cy="1219200"/>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962026" y="1771650"/>
            <a:ext cx="4234282" cy="517733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5279958" y="1771650"/>
            <a:ext cx="4262505" cy="5177334"/>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Номер слайда 12"/>
          <p:cNvSpPr>
            <a:spLocks noGrp="1"/>
          </p:cNvSpPr>
          <p:nvPr>
            <p:ph type="sldNum" sz="quarter" idx="11"/>
          </p:nvPr>
        </p:nvSpPr>
        <p:spPr/>
        <p:txBody>
          <a:bodyPr/>
          <a:lstStyle/>
          <a:p>
            <a:fld id="{E20E89E6-FE54-4E13-859C-1FA908D70D39}" type="slidenum">
              <a:rPr lang="ru-RU" smtClean="0"/>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62024" y="552450"/>
            <a:ext cx="9196705" cy="1219200"/>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962025" y="1771650"/>
            <a:ext cx="4297420" cy="626250"/>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ru-RU" smtClean="0"/>
              <a:t>Образец текста</a:t>
            </a:r>
          </a:p>
        </p:txBody>
      </p:sp>
      <p:sp>
        <p:nvSpPr>
          <p:cNvPr id="4" name="Содержимое 3"/>
          <p:cNvSpPr>
            <a:spLocks noGrp="1"/>
          </p:cNvSpPr>
          <p:nvPr>
            <p:ph sz="half" idx="2"/>
          </p:nvPr>
        </p:nvSpPr>
        <p:spPr>
          <a:xfrm>
            <a:off x="962025" y="2397901"/>
            <a:ext cx="4297420" cy="4698224"/>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5346701" y="1771650"/>
            <a:ext cx="4195762" cy="626250"/>
          </a:xfrm>
        </p:spPr>
        <p:txBody>
          <a:bodyPr anchor="b"/>
          <a:lstStyle>
            <a:lvl1pPr marL="0" indent="0">
              <a:buNone/>
              <a:defRPr sz="2700" b="1"/>
            </a:lvl1pPr>
            <a:lvl2pPr marL="521528" indent="0">
              <a:buNone/>
              <a:defRPr sz="2300" b="1"/>
            </a:lvl2pPr>
            <a:lvl3pPr marL="1043056" indent="0">
              <a:buNone/>
              <a:defRPr sz="2100" b="1"/>
            </a:lvl3pPr>
            <a:lvl4pPr marL="1564584" indent="0">
              <a:buNone/>
              <a:defRPr sz="1800" b="1"/>
            </a:lvl4pPr>
            <a:lvl5pPr marL="2086112" indent="0">
              <a:buNone/>
              <a:defRPr sz="1800" b="1"/>
            </a:lvl5pPr>
            <a:lvl6pPr marL="2607640" indent="0">
              <a:buNone/>
              <a:defRPr sz="1800" b="1"/>
            </a:lvl6pPr>
            <a:lvl7pPr marL="3129168" indent="0">
              <a:buNone/>
              <a:defRPr sz="1800" b="1"/>
            </a:lvl7pPr>
            <a:lvl8pPr marL="3650696" indent="0">
              <a:buNone/>
              <a:defRPr sz="1800" b="1"/>
            </a:lvl8pPr>
            <a:lvl9pPr marL="4172224" indent="0">
              <a:buNone/>
              <a:defRPr sz="1800" b="1"/>
            </a:lvl9pPr>
          </a:lstStyle>
          <a:p>
            <a:pPr lvl="0"/>
            <a:r>
              <a:rPr lang="ru-RU" smtClean="0"/>
              <a:t>Образец текста</a:t>
            </a:r>
          </a:p>
        </p:txBody>
      </p:sp>
      <p:sp>
        <p:nvSpPr>
          <p:cNvPr id="6" name="Содержимое 5"/>
          <p:cNvSpPr>
            <a:spLocks noGrp="1"/>
          </p:cNvSpPr>
          <p:nvPr>
            <p:ph sz="quarter" idx="4"/>
          </p:nvPr>
        </p:nvSpPr>
        <p:spPr>
          <a:xfrm>
            <a:off x="5346701" y="2412479"/>
            <a:ext cx="4195762" cy="4683646"/>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1" name="Дата 10"/>
          <p:cNvSpPr>
            <a:spLocks noGrp="1"/>
          </p:cNvSpPr>
          <p:nvPr>
            <p:ph type="dt" sz="half" idx="10"/>
          </p:nvPr>
        </p:nvSpPr>
        <p:spPr/>
        <p:txBody>
          <a:bodyPr/>
          <a:lstStyle/>
          <a:p>
            <a:endParaRPr lang="ru-RU"/>
          </a:p>
        </p:txBody>
      </p:sp>
      <p:sp>
        <p:nvSpPr>
          <p:cNvPr id="12" name="Номер слайда 11"/>
          <p:cNvSpPr>
            <a:spLocks noGrp="1"/>
          </p:cNvSpPr>
          <p:nvPr>
            <p:ph type="sldNum" sz="quarter" idx="11"/>
          </p:nvPr>
        </p:nvSpPr>
        <p:spPr/>
        <p:txBody>
          <a:bodyPr/>
          <a:lstStyle/>
          <a:p>
            <a:fld id="{E20E89E6-FE54-4E13-859C-1FA908D70D39}" type="slidenum">
              <a:rPr lang="ru-RU" smtClean="0"/>
              <a:pPr/>
              <a:t>‹#›</a:t>
            </a:fld>
            <a:endParaRPr lang="ru-RU" dirty="0"/>
          </a:p>
        </p:txBody>
      </p:sp>
      <p:sp>
        <p:nvSpPr>
          <p:cNvPr id="13" name="Нижний колонтитул 12"/>
          <p:cNvSpPr>
            <a:spLocks noGrp="1"/>
          </p:cNvSpPr>
          <p:nvPr>
            <p:ph type="ftr" sz="quarter" idx="12"/>
          </p:nvPr>
        </p:nvSpPr>
        <p:spPr/>
        <p:txBody>
          <a:bodyPr/>
          <a:lstStyle/>
          <a:p>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8" name="Picture 2" descr="Z:\Projects\Текущие\Проектная\FNS_2012\_БРЭНДБУК\out\PPT\3_1_present_A4-03.png"/>
          <p:cNvPicPr>
            <a:picLocks noChangeAspect="1" noChangeArrowheads="1"/>
          </p:cNvPicPr>
          <p:nvPr userDrawn="1"/>
        </p:nvPicPr>
        <p:blipFill>
          <a:blip r:embed="rId2" cstate="print"/>
          <a:stretch>
            <a:fillRect/>
          </a:stretch>
        </p:blipFill>
        <p:spPr bwMode="auto">
          <a:xfrm>
            <a:off x="1587" y="2108"/>
            <a:ext cx="10691813" cy="7558635"/>
          </a:xfrm>
          <a:prstGeom prst="rect">
            <a:avLst/>
          </a:prstGeom>
          <a:noFill/>
        </p:spPr>
      </p:pic>
      <p:sp>
        <p:nvSpPr>
          <p:cNvPr id="2" name="Заголовок 1"/>
          <p:cNvSpPr>
            <a:spLocks noGrp="1"/>
          </p:cNvSpPr>
          <p:nvPr>
            <p:ph type="title"/>
          </p:nvPr>
        </p:nvSpPr>
        <p:spPr>
          <a:xfrm>
            <a:off x="962025" y="552451"/>
            <a:ext cx="9196705" cy="1219200"/>
          </a:xfrm>
        </p:spPr>
        <p:txBody>
          <a:bodyPr/>
          <a:lstStyle>
            <a:lvl1pPr algn="l">
              <a:defRPr/>
            </a:lvl1pPr>
          </a:lstStyle>
          <a:p>
            <a:r>
              <a:rPr lang="ru-RU" smtClean="0"/>
              <a:t>Образец заголовка</a:t>
            </a:r>
            <a:endParaRPr lang="ru-RU" dirty="0"/>
          </a:p>
        </p:txBody>
      </p:sp>
      <p:sp>
        <p:nvSpPr>
          <p:cNvPr id="11" name="Дата 10"/>
          <p:cNvSpPr>
            <a:spLocks noGrp="1"/>
          </p:cNvSpPr>
          <p:nvPr>
            <p:ph type="dt" sz="half" idx="10"/>
          </p:nvPr>
        </p:nvSpPr>
        <p:spPr/>
        <p:txBody>
          <a:bodyPr/>
          <a:lstStyle/>
          <a:p>
            <a:endParaRPr lang="ru-RU"/>
          </a:p>
        </p:txBody>
      </p:sp>
      <p:sp>
        <p:nvSpPr>
          <p:cNvPr id="12" name="Номер слайда 11"/>
          <p:cNvSpPr>
            <a:spLocks noGrp="1"/>
          </p:cNvSpPr>
          <p:nvPr>
            <p:ph type="sldNum" sz="quarter" idx="11"/>
          </p:nvPr>
        </p:nvSpPr>
        <p:spPr/>
        <p:txBody>
          <a:bodyPr/>
          <a:lstStyle/>
          <a:p>
            <a:fld id="{E20E89E6-FE54-4E13-859C-1FA908D70D39}" type="slidenum">
              <a:rPr lang="ru-RU" smtClean="0"/>
              <a:pPr/>
              <a:t>‹#›</a:t>
            </a:fld>
            <a:endParaRPr lang="ru-RU" dirty="0"/>
          </a:p>
        </p:txBody>
      </p:sp>
      <p:sp>
        <p:nvSpPr>
          <p:cNvPr id="13" name="Нижний колонтитул 12"/>
          <p:cNvSpPr>
            <a:spLocks noGrp="1"/>
          </p:cNvSpPr>
          <p:nvPr>
            <p:ph type="ftr" sz="quarter" idx="12"/>
          </p:nvPr>
        </p:nvSpPr>
        <p:spPr/>
        <p:txBody>
          <a:bodyPr/>
          <a:lstStyle/>
          <a:p>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endParaRPr lang="ru-RU"/>
          </a:p>
        </p:txBody>
      </p:sp>
      <p:sp>
        <p:nvSpPr>
          <p:cNvPr id="3" name="Нижний колонтитул 2"/>
          <p:cNvSpPr>
            <a:spLocks noGrp="1"/>
          </p:cNvSpPr>
          <p:nvPr>
            <p:ph type="ftr" sz="quarter" idx="11"/>
          </p:nvPr>
        </p:nvSpPr>
        <p:spPr/>
        <p:txBody>
          <a:bodyPr/>
          <a:lstStyle/>
          <a:p>
            <a:endParaRPr lang="ru-RU"/>
          </a:p>
        </p:txBody>
      </p:sp>
      <p:sp>
        <p:nvSpPr>
          <p:cNvPr id="5" name="Номер слайда 5"/>
          <p:cNvSpPr>
            <a:spLocks noGrp="1"/>
          </p:cNvSpPr>
          <p:nvPr>
            <p:ph type="sldNum" sz="quarter" idx="4"/>
          </p:nvPr>
        </p:nvSpPr>
        <p:spPr>
          <a:xfrm>
            <a:off x="9578975" y="6474804"/>
            <a:ext cx="663575" cy="720080"/>
          </a:xfrm>
          <a:prstGeom prst="rect">
            <a:avLst/>
          </a:prstGeom>
        </p:spPr>
        <p:txBody>
          <a:bodyPr vert="horz" lIns="104306" tIns="52153" rIns="104306" bIns="52153" rtlCol="0" anchor="ctr">
            <a:normAutofit/>
          </a:bodyPr>
          <a:lstStyle>
            <a:lvl1pPr algn="ctr">
              <a:defRPr sz="2700" i="0">
                <a:solidFill>
                  <a:schemeClr val="bg1"/>
                </a:solidFill>
                <a:latin typeface="+mj-lt"/>
              </a:defRPr>
            </a:lvl1pPr>
          </a:lstStyle>
          <a:p>
            <a:fld id="{E20E89E6-FE54-4E13-859C-1FA908D70D39}"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4671" y="301050"/>
            <a:ext cx="3518055" cy="1281214"/>
          </a:xfrm>
        </p:spPr>
        <p:txBody>
          <a:bodyPr anchor="b"/>
          <a:lstStyle>
            <a:lvl1pPr algn="l">
              <a:defRPr sz="2300" b="1"/>
            </a:lvl1pPr>
          </a:lstStyle>
          <a:p>
            <a:r>
              <a:rPr lang="ru-RU" smtClean="0"/>
              <a:t>Образец заголовка</a:t>
            </a:r>
            <a:endParaRPr lang="ru-RU"/>
          </a:p>
        </p:txBody>
      </p:sp>
      <p:sp>
        <p:nvSpPr>
          <p:cNvPr id="3" name="Содержимое 2"/>
          <p:cNvSpPr>
            <a:spLocks noGrp="1"/>
          </p:cNvSpPr>
          <p:nvPr>
            <p:ph idx="1"/>
          </p:nvPr>
        </p:nvSpPr>
        <p:spPr>
          <a:xfrm>
            <a:off x="4180822" y="301051"/>
            <a:ext cx="5977908" cy="6453328"/>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34671" y="1582265"/>
            <a:ext cx="3518055" cy="5172114"/>
          </a:xfrm>
        </p:spPr>
        <p:txBody>
          <a:bodyPr/>
          <a:lstStyle>
            <a:lvl1pPr marL="0" indent="0">
              <a:buNone/>
              <a:defRPr sz="1600"/>
            </a:lvl1pPr>
            <a:lvl2pPr marL="521528" indent="0">
              <a:buNone/>
              <a:defRPr sz="1400"/>
            </a:lvl2pPr>
            <a:lvl3pPr marL="1043056" indent="0">
              <a:buNone/>
              <a:defRPr sz="1100"/>
            </a:lvl3pPr>
            <a:lvl4pPr marL="1564584" indent="0">
              <a:buNone/>
              <a:defRPr sz="1000"/>
            </a:lvl4pPr>
            <a:lvl5pPr marL="2086112" indent="0">
              <a:buNone/>
              <a:defRPr sz="1000"/>
            </a:lvl5pPr>
            <a:lvl6pPr marL="2607640" indent="0">
              <a:buNone/>
              <a:defRPr sz="1000"/>
            </a:lvl6pPr>
            <a:lvl7pPr marL="3129168" indent="0">
              <a:buNone/>
              <a:defRPr sz="1000"/>
            </a:lvl7pPr>
            <a:lvl8pPr marL="3650696" indent="0">
              <a:buNone/>
              <a:defRPr sz="1000"/>
            </a:lvl8pPr>
            <a:lvl9pPr marL="4172224"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20E89E6-FE54-4E13-859C-1FA908D70D39}"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54212" y="540271"/>
            <a:ext cx="8588251" cy="1224136"/>
          </a:xfrm>
          <a:prstGeom prst="rect">
            <a:avLst/>
          </a:prstGeom>
        </p:spPr>
        <p:txBody>
          <a:bodyPr vert="horz" lIns="104306" tIns="52153" rIns="104306" bIns="52153" rtlCol="0" anchor="ctr">
            <a:normAutofit/>
          </a:bodyPr>
          <a:lstStyle/>
          <a:p>
            <a:r>
              <a:rPr lang="ru-RU" dirty="0" smtClean="0"/>
              <a:t>Образец заголовка</a:t>
            </a:r>
            <a:endParaRPr lang="ru-RU" dirty="0"/>
          </a:p>
        </p:txBody>
      </p:sp>
      <p:sp>
        <p:nvSpPr>
          <p:cNvPr id="3" name="Текст 2"/>
          <p:cNvSpPr>
            <a:spLocks noGrp="1"/>
          </p:cNvSpPr>
          <p:nvPr>
            <p:ph type="body" idx="1"/>
          </p:nvPr>
        </p:nvSpPr>
        <p:spPr>
          <a:xfrm>
            <a:off x="954212" y="1764295"/>
            <a:ext cx="8588251" cy="5331830"/>
          </a:xfrm>
          <a:prstGeom prst="rect">
            <a:avLst/>
          </a:prstGeom>
        </p:spPr>
        <p:txBody>
          <a:bodyPr vert="horz" lIns="104306" tIns="52153" rIns="104306" bIns="52153" rtlCol="0">
            <a:normAutofit/>
          </a:body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Дата 3"/>
          <p:cNvSpPr>
            <a:spLocks noGrp="1"/>
          </p:cNvSpPr>
          <p:nvPr>
            <p:ph type="dt" sz="half" idx="2"/>
          </p:nvPr>
        </p:nvSpPr>
        <p:spPr>
          <a:xfrm>
            <a:off x="534670" y="7008171"/>
            <a:ext cx="2495127" cy="402567"/>
          </a:xfrm>
          <a:prstGeom prst="rect">
            <a:avLst/>
          </a:prstGeom>
        </p:spPr>
        <p:txBody>
          <a:bodyPr vert="horz" lIns="104306" tIns="52153" rIns="104306" bIns="52153" rtlCol="0" anchor="ctr"/>
          <a:lstStyle>
            <a:lvl1pPr algn="l">
              <a:defRPr sz="1400">
                <a:solidFill>
                  <a:schemeClr val="tx1">
                    <a:tint val="75000"/>
                  </a:schemeClr>
                </a:solidFill>
              </a:defRPr>
            </a:lvl1pPr>
          </a:lstStyle>
          <a:p>
            <a:endParaRPr lang="ru-RU"/>
          </a:p>
        </p:txBody>
      </p:sp>
      <p:sp>
        <p:nvSpPr>
          <p:cNvPr id="5" name="Нижний колонтитул 4"/>
          <p:cNvSpPr>
            <a:spLocks noGrp="1"/>
          </p:cNvSpPr>
          <p:nvPr>
            <p:ph type="ftr" sz="quarter" idx="3"/>
          </p:nvPr>
        </p:nvSpPr>
        <p:spPr>
          <a:xfrm>
            <a:off x="3653579" y="7008171"/>
            <a:ext cx="3386243" cy="402567"/>
          </a:xfrm>
          <a:prstGeom prst="rect">
            <a:avLst/>
          </a:prstGeom>
        </p:spPr>
        <p:txBody>
          <a:bodyPr vert="horz" lIns="104306" tIns="52153" rIns="104306" bIns="52153" rtlCol="0" anchor="ctr"/>
          <a:lstStyle>
            <a:lvl1pPr algn="ctr">
              <a:defRPr sz="14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9734550" y="6660951"/>
            <a:ext cx="724718" cy="696626"/>
          </a:xfrm>
          <a:prstGeom prst="rect">
            <a:avLst/>
          </a:prstGeom>
        </p:spPr>
        <p:txBody>
          <a:bodyPr vert="horz" lIns="104306" tIns="52153" rIns="104306" bIns="52153" rtlCol="0" anchor="ctr">
            <a:normAutofit/>
          </a:bodyPr>
          <a:lstStyle>
            <a:lvl1pPr algn="ctr">
              <a:lnSpc>
                <a:spcPts val="2400"/>
              </a:lnSpc>
              <a:defRPr sz="2700">
                <a:solidFill>
                  <a:schemeClr val="bg1"/>
                </a:solidFill>
              </a:defRPr>
            </a:lvl1pPr>
          </a:lstStyle>
          <a:p>
            <a:fld id="{E20E89E6-FE54-4E13-859C-1FA908D70D39}"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1043056" rtl="0" eaLnBrk="1" latinLnBrk="0" hangingPunct="1">
        <a:lnSpc>
          <a:spcPts val="5200"/>
        </a:lnSpc>
        <a:spcBef>
          <a:spcPct val="0"/>
        </a:spcBef>
        <a:buNone/>
        <a:defRPr sz="4200" b="1" i="0" kern="1200">
          <a:solidFill>
            <a:srgbClr val="005AA9"/>
          </a:solidFill>
          <a:latin typeface="+mj-lt"/>
          <a:ea typeface="+mj-ea"/>
          <a:cs typeface="+mj-cs"/>
        </a:defRPr>
      </a:lvl1pPr>
    </p:titleStyle>
    <p:bodyStyle>
      <a:lvl1pPr marL="363538" indent="0" algn="l" defTabSz="1043056" rtl="0" eaLnBrk="1" latinLnBrk="0" hangingPunct="1">
        <a:spcBef>
          <a:spcPct val="20000"/>
        </a:spcBef>
        <a:buFont typeface="+mj-lt"/>
        <a:buNone/>
        <a:defRPr sz="3600" b="0" i="0" kern="1200">
          <a:solidFill>
            <a:srgbClr val="005AA9"/>
          </a:solidFill>
          <a:latin typeface="+mj-lt"/>
          <a:ea typeface="+mn-ea"/>
          <a:cs typeface="+mn-cs"/>
        </a:defRPr>
      </a:lvl1pPr>
      <a:lvl2pPr marL="363538" indent="0" algn="l" defTabSz="1043056" rtl="0" eaLnBrk="1" latinLnBrk="0" hangingPunct="1">
        <a:spcBef>
          <a:spcPct val="20000"/>
        </a:spcBef>
        <a:buFont typeface="Arial" pitchFamily="34" charset="0"/>
        <a:buNone/>
        <a:defRPr sz="2400" b="0" i="0" kern="1200">
          <a:solidFill>
            <a:srgbClr val="504F53"/>
          </a:solidFill>
          <a:latin typeface="+mj-lt"/>
          <a:ea typeface="+mn-ea"/>
          <a:cs typeface="+mn-cs"/>
        </a:defRPr>
      </a:lvl2pPr>
      <a:lvl3pPr marL="712788" indent="-260350" algn="l" defTabSz="1043056" rtl="0" eaLnBrk="1" latinLnBrk="0" hangingPunct="1">
        <a:spcBef>
          <a:spcPct val="20000"/>
        </a:spcBef>
        <a:buFont typeface="Arial" pitchFamily="34" charset="0"/>
        <a:buChar char="•"/>
        <a:defRPr sz="2400" b="0" i="0" kern="1200">
          <a:solidFill>
            <a:srgbClr val="504F53"/>
          </a:solidFill>
          <a:latin typeface="+mj-lt"/>
          <a:ea typeface="+mn-ea"/>
          <a:cs typeface="+mn-cs"/>
        </a:defRPr>
      </a:lvl3pPr>
      <a:lvl4pPr marL="0" indent="360363" algn="just" defTabSz="1043056" rtl="0" eaLnBrk="1" latinLnBrk="0" hangingPunct="1">
        <a:lnSpc>
          <a:spcPts val="1800"/>
        </a:lnSpc>
        <a:spcBef>
          <a:spcPts val="400"/>
        </a:spcBef>
        <a:buFont typeface="Arial" pitchFamily="34" charset="0"/>
        <a:buNone/>
        <a:tabLst/>
        <a:defRPr sz="1600" b="0" i="0" kern="1200">
          <a:solidFill>
            <a:srgbClr val="504F53"/>
          </a:solidFill>
          <a:latin typeface="+mj-lt"/>
          <a:ea typeface="+mn-ea"/>
          <a:cs typeface="+mn-cs"/>
        </a:defRPr>
      </a:lvl4pPr>
      <a:lvl5pPr marL="1435100" indent="0" algn="l" defTabSz="1043056" rtl="0" eaLnBrk="1" latinLnBrk="0" hangingPunct="1">
        <a:lnSpc>
          <a:spcPts val="1800"/>
        </a:lnSpc>
        <a:spcBef>
          <a:spcPts val="400"/>
        </a:spcBef>
        <a:buFont typeface="Arial" pitchFamily="34" charset="0"/>
        <a:buNone/>
        <a:defRPr sz="1400" b="0" i="0" kern="1200">
          <a:solidFill>
            <a:srgbClr val="8D8C90"/>
          </a:solidFill>
          <a:latin typeface="+mj-lt"/>
          <a:ea typeface="+mn-ea"/>
          <a:cs typeface="+mn-cs"/>
        </a:defRPr>
      </a:lvl5pPr>
      <a:lvl6pPr marL="2868404"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932"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460"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988" indent="-260764" algn="l" defTabSz="1043056"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ru-RU"/>
      </a:defPPr>
      <a:lvl1pPr marL="0" algn="l" defTabSz="1043056" rtl="0" eaLnBrk="1" latinLnBrk="0" hangingPunct="1">
        <a:defRPr sz="2100" kern="1200">
          <a:solidFill>
            <a:schemeClr val="tx1"/>
          </a:solidFill>
          <a:latin typeface="+mn-lt"/>
          <a:ea typeface="+mn-ea"/>
          <a:cs typeface="+mn-cs"/>
        </a:defRPr>
      </a:lvl1pPr>
      <a:lvl2pPr marL="521528" algn="l" defTabSz="1043056" rtl="0" eaLnBrk="1" latinLnBrk="0" hangingPunct="1">
        <a:defRPr sz="2100" kern="1200">
          <a:solidFill>
            <a:schemeClr val="tx1"/>
          </a:solidFill>
          <a:latin typeface="+mn-lt"/>
          <a:ea typeface="+mn-ea"/>
          <a:cs typeface="+mn-cs"/>
        </a:defRPr>
      </a:lvl2pPr>
      <a:lvl3pPr marL="1043056" algn="l" defTabSz="1043056" rtl="0" eaLnBrk="1" latinLnBrk="0" hangingPunct="1">
        <a:defRPr sz="2100" kern="1200">
          <a:solidFill>
            <a:schemeClr val="tx1"/>
          </a:solidFill>
          <a:latin typeface="+mn-lt"/>
          <a:ea typeface="+mn-ea"/>
          <a:cs typeface="+mn-cs"/>
        </a:defRPr>
      </a:lvl3pPr>
      <a:lvl4pPr marL="1564584" algn="l" defTabSz="1043056" rtl="0" eaLnBrk="1" latinLnBrk="0" hangingPunct="1">
        <a:defRPr sz="2100" kern="1200">
          <a:solidFill>
            <a:schemeClr val="tx1"/>
          </a:solidFill>
          <a:latin typeface="+mn-lt"/>
          <a:ea typeface="+mn-ea"/>
          <a:cs typeface="+mn-cs"/>
        </a:defRPr>
      </a:lvl4pPr>
      <a:lvl5pPr marL="2086112" algn="l" defTabSz="1043056" rtl="0" eaLnBrk="1" latinLnBrk="0" hangingPunct="1">
        <a:defRPr sz="2100" kern="1200">
          <a:solidFill>
            <a:schemeClr val="tx1"/>
          </a:solidFill>
          <a:latin typeface="+mn-lt"/>
          <a:ea typeface="+mn-ea"/>
          <a:cs typeface="+mn-cs"/>
        </a:defRPr>
      </a:lvl5pPr>
      <a:lvl6pPr marL="2607640" algn="l" defTabSz="1043056" rtl="0" eaLnBrk="1" latinLnBrk="0" hangingPunct="1">
        <a:defRPr sz="2100" kern="1200">
          <a:solidFill>
            <a:schemeClr val="tx1"/>
          </a:solidFill>
          <a:latin typeface="+mn-lt"/>
          <a:ea typeface="+mn-ea"/>
          <a:cs typeface="+mn-cs"/>
        </a:defRPr>
      </a:lvl6pPr>
      <a:lvl7pPr marL="3129168" algn="l" defTabSz="1043056" rtl="0" eaLnBrk="1" latinLnBrk="0" hangingPunct="1">
        <a:defRPr sz="2100" kern="1200">
          <a:solidFill>
            <a:schemeClr val="tx1"/>
          </a:solidFill>
          <a:latin typeface="+mn-lt"/>
          <a:ea typeface="+mn-ea"/>
          <a:cs typeface="+mn-cs"/>
        </a:defRPr>
      </a:lvl7pPr>
      <a:lvl8pPr marL="3650696" algn="l" defTabSz="1043056" rtl="0" eaLnBrk="1" latinLnBrk="0" hangingPunct="1">
        <a:defRPr sz="2100" kern="1200">
          <a:solidFill>
            <a:schemeClr val="tx1"/>
          </a:solidFill>
          <a:latin typeface="+mn-lt"/>
          <a:ea typeface="+mn-ea"/>
          <a:cs typeface="+mn-cs"/>
        </a:defRPr>
      </a:lvl8pPr>
      <a:lvl9pPr marL="4172224" algn="l" defTabSz="1043056"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15185" y="3780632"/>
            <a:ext cx="9759033" cy="865926"/>
          </a:xfrm>
        </p:spPr>
        <p:txBody>
          <a:bodyPr>
            <a:noAutofit/>
          </a:bodyPr>
          <a:lstStyle/>
          <a:p>
            <a:pPr algn="ctr">
              <a:lnSpc>
                <a:spcPct val="100000"/>
              </a:lnSpc>
            </a:pPr>
            <a:r>
              <a:rPr lang="ru-RU" sz="2700">
                <a:latin typeface="+mn-lt"/>
              </a:rPr>
              <a:t/>
            </a:r>
            <a:br>
              <a:rPr lang="ru-RU" sz="2700">
                <a:latin typeface="+mn-lt"/>
              </a:rPr>
            </a:br>
            <a:r>
              <a:rPr lang="ru-RU" sz="2700" smtClean="0">
                <a:latin typeface="Arial Narrow" pitchFamily="34" charset="0"/>
                <a:cs typeface="Times New Roman" pitchFamily="18" charset="0"/>
              </a:rPr>
              <a:t>УФНС </a:t>
            </a:r>
            <a:r>
              <a:rPr lang="ru-RU" sz="2700" dirty="0">
                <a:latin typeface="Arial Narrow" pitchFamily="34" charset="0"/>
                <a:cs typeface="Times New Roman" pitchFamily="18" charset="0"/>
              </a:rPr>
              <a:t>РОССИИ ПО ПРИМОРСКОМУ КРАЮ</a:t>
            </a:r>
            <a:br>
              <a:rPr lang="ru-RU" sz="2700" dirty="0">
                <a:latin typeface="Arial Narrow" pitchFamily="34" charset="0"/>
                <a:cs typeface="Times New Roman" pitchFamily="18" charset="0"/>
              </a:rPr>
            </a:br>
            <a:r>
              <a:rPr lang="ru-RU" sz="2700" dirty="0">
                <a:latin typeface="Arial Narrow" pitchFamily="34" charset="0"/>
                <a:cs typeface="Times New Roman" pitchFamily="18" charset="0"/>
              </a:rPr>
              <a:t/>
            </a:r>
            <a:br>
              <a:rPr lang="ru-RU" sz="2700" dirty="0">
                <a:latin typeface="Arial Narrow" pitchFamily="34" charset="0"/>
                <a:cs typeface="Times New Roman" pitchFamily="18" charset="0"/>
              </a:rPr>
            </a:br>
            <a:r>
              <a:rPr lang="ru-RU" sz="2700" dirty="0">
                <a:latin typeface="Arial Narrow" pitchFamily="34" charset="0"/>
                <a:cs typeface="Times New Roman" pitchFamily="18" charset="0"/>
              </a:rPr>
              <a:t>«Правомерность применения пониженных тарифов по страховым взносам резидентами ТОСЭР и СПВ»</a:t>
            </a:r>
          </a:p>
        </p:txBody>
      </p:sp>
      <p:sp>
        <p:nvSpPr>
          <p:cNvPr id="5" name="TextBox 4"/>
          <p:cNvSpPr txBox="1"/>
          <p:nvPr/>
        </p:nvSpPr>
        <p:spPr>
          <a:xfrm>
            <a:off x="2822793" y="2510357"/>
            <a:ext cx="5131970" cy="895466"/>
          </a:xfrm>
          <a:prstGeom prst="rect">
            <a:avLst/>
          </a:prstGeom>
        </p:spPr>
        <p:txBody>
          <a:bodyPr vert="horz" wrap="square" lIns="104287" tIns="52144" rIns="104287" bIns="52144" rtlCol="0" anchor="ctr">
            <a:noAutofit/>
          </a:bodyPr>
          <a:lstStyle/>
          <a:p>
            <a:pPr algn="ctr" defTabSz="1042872">
              <a:spcBef>
                <a:spcPct val="0"/>
              </a:spcBef>
            </a:pPr>
            <a:r>
              <a:rPr lang="ru-RU" b="1" dirty="0">
                <a:solidFill>
                  <a:schemeClr val="bg1"/>
                </a:solidFill>
                <a:latin typeface="Arial Narrow" pitchFamily="34" charset="0"/>
                <a:ea typeface="+mj-ea"/>
                <a:cs typeface="+mj-cs"/>
              </a:rPr>
              <a:t>ФЕДЕРАЛЬНАЯ НАЛОГОВАЯ СЛУЖБА</a:t>
            </a:r>
          </a:p>
        </p:txBody>
      </p:sp>
      <p:sp>
        <p:nvSpPr>
          <p:cNvPr id="6" name="Подзаголовок 2"/>
          <p:cNvSpPr txBox="1">
            <a:spLocks/>
          </p:cNvSpPr>
          <p:nvPr/>
        </p:nvSpPr>
        <p:spPr bwMode="auto">
          <a:xfrm>
            <a:off x="2521063" y="6241788"/>
            <a:ext cx="7990636" cy="578989"/>
          </a:xfrm>
          <a:prstGeom prst="rect">
            <a:avLst/>
          </a:prstGeom>
          <a:noFill/>
          <a:ln w="9525">
            <a:noFill/>
            <a:miter lim="800000"/>
            <a:headEnd/>
            <a:tailEnd/>
          </a:ln>
        </p:spPr>
        <p:txBody>
          <a:bodyPr vert="horz" wrap="square" lIns="104214" tIns="52107" rIns="104214" bIns="52107" numCol="1" anchor="t" anchorCtr="0" compatLnSpc="1">
            <a:prstTxWarp prst="textNoShape">
              <a:avLst/>
            </a:prstTxWarp>
            <a:noAutofit/>
          </a:bodyPr>
          <a:lstStyle>
            <a:lvl1pPr marL="0" indent="0" algn="ctr" defTabSz="912169" rtl="0" fontAlgn="base">
              <a:spcBef>
                <a:spcPct val="20000"/>
              </a:spcBef>
              <a:spcAft>
                <a:spcPct val="0"/>
              </a:spcAft>
              <a:buFont typeface="+mj-lt"/>
              <a:buNone/>
              <a:defRPr sz="2800" b="0" kern="1200">
                <a:solidFill>
                  <a:schemeClr val="bg1"/>
                </a:solidFill>
                <a:latin typeface="+mj-lt"/>
                <a:ea typeface="+mn-ea"/>
                <a:cs typeface="+mn-cs"/>
              </a:defRPr>
            </a:lvl1pPr>
            <a:lvl2pPr marL="456797" indent="0" algn="ctr" defTabSz="912169"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2pPr>
            <a:lvl3pPr marL="913593" indent="0" algn="ctr" defTabSz="912169" rtl="0" fontAlgn="base">
              <a:spcBef>
                <a:spcPct val="20000"/>
              </a:spcBef>
              <a:spcAft>
                <a:spcPct val="0"/>
              </a:spcAft>
              <a:buFont typeface="Arial" pitchFamily="34" charset="0"/>
              <a:buNone/>
              <a:defRPr sz="2100" kern="1200">
                <a:solidFill>
                  <a:schemeClr val="tx1">
                    <a:tint val="75000"/>
                  </a:schemeClr>
                </a:solidFill>
                <a:latin typeface="+mj-lt"/>
                <a:ea typeface="+mn-ea"/>
                <a:cs typeface="+mn-cs"/>
              </a:defRPr>
            </a:lvl3pPr>
            <a:lvl4pPr marL="1370390" indent="0" algn="ctr" defTabSz="912169" rtl="0" fontAlgn="base">
              <a:lnSpc>
                <a:spcPts val="1575"/>
              </a:lnSpc>
              <a:spcBef>
                <a:spcPts val="350"/>
              </a:spcBef>
              <a:spcAft>
                <a:spcPct val="0"/>
              </a:spcAft>
              <a:buFont typeface="Arial" pitchFamily="34" charset="0"/>
              <a:buNone/>
              <a:defRPr sz="1400" kern="1200">
                <a:solidFill>
                  <a:schemeClr val="tx1">
                    <a:tint val="75000"/>
                  </a:schemeClr>
                </a:solidFill>
                <a:latin typeface="+mj-lt"/>
                <a:ea typeface="+mn-ea"/>
                <a:cs typeface="+mn-cs"/>
              </a:defRPr>
            </a:lvl4pPr>
            <a:lvl5pPr marL="1827188" indent="0" algn="ctr" defTabSz="912169" rtl="0" fontAlgn="base">
              <a:lnSpc>
                <a:spcPts val="1575"/>
              </a:lnSpc>
              <a:spcBef>
                <a:spcPts val="350"/>
              </a:spcBef>
              <a:spcAft>
                <a:spcPct val="0"/>
              </a:spcAft>
              <a:buFont typeface="Arial" pitchFamily="34" charset="0"/>
              <a:buNone/>
              <a:defRPr sz="1200" kern="1200">
                <a:solidFill>
                  <a:schemeClr val="tx1">
                    <a:tint val="75000"/>
                  </a:schemeClr>
                </a:solidFill>
                <a:latin typeface="+mj-lt"/>
                <a:ea typeface="+mn-ea"/>
                <a:cs typeface="+mn-cs"/>
              </a:defRPr>
            </a:lvl5pPr>
            <a:lvl6pPr marL="2283983" indent="0" algn="ctr" defTabSz="9135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0780" indent="0" algn="ctr" defTabSz="9135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197578" indent="0" algn="ctr" defTabSz="9135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4373" indent="0" algn="ctr" defTabSz="913593"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algn="r"/>
            <a:r>
              <a:rPr lang="ru-RU" sz="1800" b="1" dirty="0" smtClean="0">
                <a:latin typeface="Arial Narrow" pitchFamily="34" charset="0"/>
              </a:rPr>
              <a:t>Заместитель начальника  отдела  налогообложения доходов</a:t>
            </a:r>
          </a:p>
          <a:p>
            <a:pPr algn="r"/>
            <a:r>
              <a:rPr lang="ru-RU" sz="1800" b="1" dirty="0" smtClean="0">
                <a:latin typeface="Arial Narrow" pitchFamily="34" charset="0"/>
              </a:rPr>
              <a:t>физических лиц и администрирование страховых взносов</a:t>
            </a:r>
          </a:p>
          <a:p>
            <a:pPr algn="r"/>
            <a:r>
              <a:rPr lang="ru-RU" sz="1800" b="1" dirty="0" smtClean="0">
                <a:latin typeface="Arial Narrow" pitchFamily="34" charset="0"/>
              </a:rPr>
              <a:t>Киричек Ольга Валентиновна</a:t>
            </a:r>
            <a:endParaRPr lang="ru-RU" sz="1800" b="1" dirty="0">
              <a:latin typeface="Arial Narrow" pitchFamily="34" charset="0"/>
            </a:endParaRPr>
          </a:p>
        </p:txBody>
      </p:sp>
    </p:spTree>
    <p:extLst>
      <p:ext uri="{BB962C8B-B14F-4D97-AF65-F5344CB8AC3E}">
        <p14:creationId xmlns:p14="http://schemas.microsoft.com/office/powerpoint/2010/main" val="8119799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2</a:t>
            </a:fld>
            <a:endParaRPr lang="ru-RU" dirty="0"/>
          </a:p>
        </p:txBody>
      </p:sp>
      <p:sp>
        <p:nvSpPr>
          <p:cNvPr id="5" name="Скругленный прямоугольник 4"/>
          <p:cNvSpPr/>
          <p:nvPr/>
        </p:nvSpPr>
        <p:spPr>
          <a:xfrm>
            <a:off x="810196" y="1404367"/>
            <a:ext cx="9361040" cy="4248472"/>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ru-RU" sz="2200" b="1" i="1" dirty="0" smtClean="0">
                <a:solidFill>
                  <a:srgbClr val="FF0000"/>
                </a:solidFill>
                <a:latin typeface="Arial Narrow" panose="020B0606020202030204" pitchFamily="34" charset="0"/>
                <a:cs typeface="Times New Roman" panose="02020603050405020304" pitchFamily="18" charset="0"/>
              </a:rPr>
              <a:t>Тарифы по страховым взносам резидентам ТОСЭР и СПВ установлены </a:t>
            </a:r>
            <a:r>
              <a:rPr lang="ru-RU" sz="2200" b="1" i="1" dirty="0" err="1" smtClean="0">
                <a:solidFill>
                  <a:srgbClr val="FF0000"/>
                </a:solidFill>
                <a:latin typeface="Arial Narrow" panose="020B0606020202030204" pitchFamily="34" charset="0"/>
                <a:cs typeface="Times New Roman" panose="02020603050405020304" pitchFamily="18" charset="0"/>
              </a:rPr>
              <a:t>п.п</a:t>
            </a:r>
            <a:r>
              <a:rPr lang="ru-RU" sz="2200" b="1" i="1" dirty="0" smtClean="0">
                <a:solidFill>
                  <a:srgbClr val="FF0000"/>
                </a:solidFill>
                <a:latin typeface="Arial Narrow" panose="020B0606020202030204" pitchFamily="34" charset="0"/>
                <a:cs typeface="Times New Roman" panose="02020603050405020304" pitchFamily="18" charset="0"/>
              </a:rPr>
              <a:t>. 5 п. 2 ст. 427 НК РФ :</a:t>
            </a:r>
          </a:p>
          <a:p>
            <a:pPr algn="ctr">
              <a:defRPr/>
            </a:pPr>
            <a:endParaRPr lang="ru-RU" sz="2200" b="1" i="1" dirty="0" smtClean="0">
              <a:solidFill>
                <a:srgbClr val="FF0000"/>
              </a:solidFill>
              <a:latin typeface="Arial Narrow" panose="020B0606020202030204" pitchFamily="34" charset="0"/>
              <a:cs typeface="Times New Roman" panose="02020603050405020304" pitchFamily="18" charset="0"/>
            </a:endParaRPr>
          </a:p>
          <a:p>
            <a:pPr marL="285750" indent="-285750" algn="just">
              <a:buFontTx/>
              <a:buChar char="-"/>
              <a:defRPr/>
            </a:pPr>
            <a:r>
              <a:rPr lang="ru-RU" sz="2200" b="1" i="1" dirty="0" smtClean="0">
                <a:solidFill>
                  <a:schemeClr val="tx1"/>
                </a:solidFill>
                <a:latin typeface="Arial Narrow" panose="020B0606020202030204" pitchFamily="34" charset="0"/>
                <a:cs typeface="Times New Roman" panose="02020603050405020304" pitchFamily="18" charset="0"/>
              </a:rPr>
              <a:t>на </a:t>
            </a:r>
            <a:r>
              <a:rPr lang="ru-RU" sz="2200" b="1" i="1" dirty="0">
                <a:solidFill>
                  <a:schemeClr val="tx1"/>
                </a:solidFill>
                <a:latin typeface="Arial Narrow" panose="020B0606020202030204" pitchFamily="34" charset="0"/>
                <a:cs typeface="Times New Roman" panose="02020603050405020304" pitchFamily="18" charset="0"/>
              </a:rPr>
              <a:t>обязательное пенсионное </a:t>
            </a:r>
            <a:r>
              <a:rPr lang="ru-RU" sz="2200" b="1" i="1" dirty="0" smtClean="0">
                <a:solidFill>
                  <a:schemeClr val="tx1"/>
                </a:solidFill>
                <a:latin typeface="Arial Narrow" panose="020B0606020202030204" pitchFamily="34" charset="0"/>
                <a:cs typeface="Times New Roman" panose="02020603050405020304" pitchFamily="18" charset="0"/>
              </a:rPr>
              <a:t>страхование - 6,0 %;</a:t>
            </a:r>
          </a:p>
          <a:p>
            <a:pPr marL="285750" indent="-285750" algn="just">
              <a:buFontTx/>
              <a:buChar char="-"/>
              <a:defRPr/>
            </a:pPr>
            <a:r>
              <a:rPr lang="ru-RU" sz="2200" b="1" i="1" dirty="0" smtClean="0">
                <a:solidFill>
                  <a:schemeClr val="tx1"/>
                </a:solidFill>
                <a:latin typeface="Arial Narrow" panose="020B0606020202030204" pitchFamily="34" charset="0"/>
                <a:cs typeface="Times New Roman" panose="02020603050405020304" pitchFamily="18" charset="0"/>
              </a:rPr>
              <a:t> </a:t>
            </a:r>
            <a:r>
              <a:rPr lang="ru-RU" sz="2200" b="1" i="1" dirty="0">
                <a:solidFill>
                  <a:schemeClr val="tx1"/>
                </a:solidFill>
                <a:latin typeface="Arial Narrow" panose="020B0606020202030204" pitchFamily="34" charset="0"/>
                <a:cs typeface="Times New Roman" panose="02020603050405020304" pitchFamily="18" charset="0"/>
              </a:rPr>
              <a:t>на обязательное социальное страхование на случай временной нетрудоспособности и в связи с материнством - 1,5 </a:t>
            </a:r>
            <a:r>
              <a:rPr lang="ru-RU" sz="2200" b="1" i="1" dirty="0" smtClean="0">
                <a:solidFill>
                  <a:schemeClr val="tx1"/>
                </a:solidFill>
                <a:latin typeface="Arial Narrow" panose="020B0606020202030204" pitchFamily="34" charset="0"/>
                <a:cs typeface="Times New Roman" panose="02020603050405020304" pitchFamily="18" charset="0"/>
              </a:rPr>
              <a:t>%;</a:t>
            </a:r>
          </a:p>
          <a:p>
            <a:pPr marL="285750" indent="-285750" algn="just">
              <a:buFontTx/>
              <a:buChar char="-"/>
              <a:defRPr/>
            </a:pPr>
            <a:r>
              <a:rPr lang="ru-RU" sz="2200" b="1" i="1" dirty="0" smtClean="0">
                <a:solidFill>
                  <a:schemeClr val="tx1"/>
                </a:solidFill>
                <a:latin typeface="Arial Narrow" panose="020B0606020202030204" pitchFamily="34" charset="0"/>
                <a:cs typeface="Times New Roman" panose="02020603050405020304" pitchFamily="18" charset="0"/>
              </a:rPr>
              <a:t> </a:t>
            </a:r>
            <a:r>
              <a:rPr lang="ru-RU" sz="2200" b="1" i="1" dirty="0">
                <a:solidFill>
                  <a:schemeClr val="tx1"/>
                </a:solidFill>
                <a:latin typeface="Arial Narrow" panose="020B0606020202030204" pitchFamily="34" charset="0"/>
                <a:cs typeface="Times New Roman" panose="02020603050405020304" pitchFamily="18" charset="0"/>
              </a:rPr>
              <a:t>на обязательное медицинское страхование - 0,1 </a:t>
            </a:r>
            <a:r>
              <a:rPr lang="ru-RU" sz="2200" b="1" i="1" dirty="0" smtClean="0">
                <a:solidFill>
                  <a:schemeClr val="tx1"/>
                </a:solidFill>
                <a:latin typeface="Arial Narrow" panose="020B0606020202030204" pitchFamily="34" charset="0"/>
                <a:cs typeface="Times New Roman" panose="02020603050405020304" pitchFamily="18" charset="0"/>
              </a:rPr>
              <a:t>%.</a:t>
            </a:r>
            <a:endParaRPr lang="ru-RU" sz="2200" b="1" i="1" dirty="0">
              <a:solidFill>
                <a:schemeClr val="tx1"/>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9862365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3</a:t>
            </a:fld>
            <a:endParaRPr lang="ru-RU" dirty="0"/>
          </a:p>
        </p:txBody>
      </p:sp>
      <p:sp>
        <p:nvSpPr>
          <p:cNvPr id="2" name="Заголовок 1"/>
          <p:cNvSpPr>
            <a:spLocks noGrp="1"/>
          </p:cNvSpPr>
          <p:nvPr>
            <p:ph type="title"/>
          </p:nvPr>
        </p:nvSpPr>
        <p:spPr>
          <a:xfrm>
            <a:off x="1249363" y="396875"/>
            <a:ext cx="8561387" cy="882650"/>
          </a:xfrm>
        </p:spPr>
        <p:txBody>
          <a:bodyPr>
            <a:normAutofit/>
          </a:bodyPr>
          <a:lstStyle/>
          <a:p>
            <a:pPr algn="ctr">
              <a:lnSpc>
                <a:spcPts val="2100"/>
              </a:lnSpc>
              <a:defRPr/>
            </a:pPr>
            <a:r>
              <a:rPr lang="ru-RU" sz="2000" dirty="0" smtClean="0">
                <a:solidFill>
                  <a:schemeClr val="tx1"/>
                </a:solidFill>
                <a:latin typeface="Arial Narrow" panose="020B0606020202030204" pitchFamily="34" charset="0"/>
                <a:cs typeface="Times New Roman" panose="02020603050405020304" pitchFamily="18" charset="0"/>
              </a:rPr>
              <a:t>пониженные тарифы по страховым взносам Резидентами в соответствии с п.10.1 ст. 427 </a:t>
            </a:r>
            <a:r>
              <a:rPr lang="ru-RU" sz="2000" dirty="0" err="1" smtClean="0">
                <a:solidFill>
                  <a:schemeClr val="tx1"/>
                </a:solidFill>
                <a:latin typeface="Arial Narrow" panose="020B0606020202030204" pitchFamily="34" charset="0"/>
                <a:cs typeface="Times New Roman" panose="02020603050405020304" pitchFamily="18" charset="0"/>
              </a:rPr>
              <a:t>Нк</a:t>
            </a:r>
            <a:r>
              <a:rPr lang="ru-RU" sz="2000" dirty="0" smtClean="0">
                <a:solidFill>
                  <a:schemeClr val="tx1"/>
                </a:solidFill>
                <a:latin typeface="Arial Narrow" panose="020B0606020202030204" pitchFamily="34" charset="0"/>
                <a:cs typeface="Times New Roman" panose="02020603050405020304" pitchFamily="18" charset="0"/>
              </a:rPr>
              <a:t> РФ применяются:</a:t>
            </a:r>
            <a:endParaRPr lang="ru-RU" sz="2000" dirty="0">
              <a:solidFill>
                <a:schemeClr val="tx1"/>
              </a:solidFill>
              <a:latin typeface="Arial Narrow" panose="020B0606020202030204" pitchFamily="34" charset="0"/>
            </a:endParaRPr>
          </a:p>
        </p:txBody>
      </p:sp>
      <p:sp>
        <p:nvSpPr>
          <p:cNvPr id="5" name="Скругленный прямоугольник 4"/>
          <p:cNvSpPr/>
          <p:nvPr/>
        </p:nvSpPr>
        <p:spPr>
          <a:xfrm>
            <a:off x="838702" y="1156966"/>
            <a:ext cx="9433048" cy="1077035"/>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285750" indent="-285750" algn="ctr">
              <a:buFont typeface="Arial" pitchFamily="34" charset="0"/>
              <a:buChar char="•"/>
              <a:defRPr/>
            </a:pPr>
            <a:r>
              <a:rPr lang="ru-RU" sz="1800" b="1" i="1" dirty="0">
                <a:solidFill>
                  <a:schemeClr val="tx2"/>
                </a:solidFill>
                <a:latin typeface="Arial Narrow" panose="020B0606020202030204" pitchFamily="34" charset="0"/>
                <a:cs typeface="Times New Roman" panose="02020603050405020304" pitchFamily="18" charset="0"/>
              </a:rPr>
              <a:t> в течение десяти лет со дня получения ими статуса резидента </a:t>
            </a:r>
            <a:r>
              <a:rPr lang="ru-RU" sz="1800" b="1" i="1" dirty="0" smtClean="0">
                <a:solidFill>
                  <a:schemeClr val="tx2"/>
                </a:solidFill>
                <a:latin typeface="Arial Narrow" panose="020B0606020202030204" pitchFamily="34" charset="0"/>
                <a:cs typeface="Times New Roman" panose="02020603050405020304" pitchFamily="18" charset="0"/>
              </a:rPr>
              <a:t>ТОСЭР или </a:t>
            </a:r>
            <a:r>
              <a:rPr lang="ru-RU" sz="1800" b="1" i="1" dirty="0">
                <a:solidFill>
                  <a:schemeClr val="tx2"/>
                </a:solidFill>
                <a:latin typeface="Arial Narrow" panose="020B0606020202030204" pitchFamily="34" charset="0"/>
                <a:cs typeface="Times New Roman" panose="02020603050405020304" pitchFamily="18" charset="0"/>
              </a:rPr>
              <a:t>статуса резидента </a:t>
            </a:r>
            <a:r>
              <a:rPr lang="ru-RU" sz="1800" b="1" i="1" dirty="0" smtClean="0">
                <a:solidFill>
                  <a:schemeClr val="tx2"/>
                </a:solidFill>
                <a:latin typeface="Arial Narrow" panose="020B0606020202030204" pitchFamily="34" charset="0"/>
                <a:cs typeface="Times New Roman" panose="02020603050405020304" pitchFamily="18" charset="0"/>
              </a:rPr>
              <a:t>СПВ </a:t>
            </a:r>
            <a:r>
              <a:rPr lang="ru-RU" sz="1800" b="1" i="1" dirty="0">
                <a:solidFill>
                  <a:schemeClr val="tx2"/>
                </a:solidFill>
                <a:latin typeface="Arial Narrow" panose="020B0606020202030204" pitchFamily="34" charset="0"/>
                <a:cs typeface="Times New Roman" panose="02020603050405020304" pitchFamily="18" charset="0"/>
              </a:rPr>
              <a:t>начиная с 1-го числа месяца, следующего за месяцем, в котором ими был получен соответствующий статус.</a:t>
            </a:r>
          </a:p>
        </p:txBody>
      </p:sp>
      <p:sp>
        <p:nvSpPr>
          <p:cNvPr id="8" name="Скругленный прямоугольник 7"/>
          <p:cNvSpPr/>
          <p:nvPr/>
        </p:nvSpPr>
        <p:spPr>
          <a:xfrm>
            <a:off x="838702" y="2340471"/>
            <a:ext cx="9433048" cy="2808312"/>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285750" indent="-285750" algn="ctr">
              <a:buFont typeface="Arial" pitchFamily="34" charset="0"/>
              <a:buChar char="•"/>
              <a:defRPr/>
            </a:pPr>
            <a:r>
              <a:rPr lang="ru-RU" sz="1800" b="1" i="1" dirty="0" smtClean="0">
                <a:solidFill>
                  <a:schemeClr val="tx2"/>
                </a:solidFill>
                <a:latin typeface="Arial Narrow" panose="020B0606020202030204" pitchFamily="34" charset="0"/>
                <a:cs typeface="Times New Roman" panose="02020603050405020304" pitchFamily="18" charset="0"/>
              </a:rPr>
              <a:t>исключительно </a:t>
            </a:r>
            <a:r>
              <a:rPr lang="ru-RU" sz="1800" b="1" i="1" dirty="0">
                <a:solidFill>
                  <a:schemeClr val="tx2"/>
                </a:solidFill>
                <a:latin typeface="Arial Narrow" panose="020B0606020202030204" pitchFamily="34" charset="0"/>
                <a:cs typeface="Times New Roman" panose="02020603050405020304" pitchFamily="18" charset="0"/>
              </a:rPr>
              <a:t>в отношении базы для исчисления страховых взносов, определенной в отношении физических лиц, занятых на </a:t>
            </a:r>
            <a:r>
              <a:rPr lang="ru-RU" sz="1800" b="1" i="1" u="sng" dirty="0">
                <a:solidFill>
                  <a:schemeClr val="tx2"/>
                </a:solidFill>
                <a:latin typeface="Arial Narrow" panose="020B0606020202030204" pitchFamily="34" charset="0"/>
                <a:cs typeface="Times New Roman" panose="02020603050405020304" pitchFamily="18" charset="0"/>
              </a:rPr>
              <a:t>новых</a:t>
            </a:r>
            <a:r>
              <a:rPr lang="ru-RU" sz="1800" b="1" i="1" dirty="0">
                <a:solidFill>
                  <a:schemeClr val="tx2"/>
                </a:solidFill>
                <a:latin typeface="Arial Narrow" panose="020B0606020202030204" pitchFamily="34" charset="0"/>
                <a:cs typeface="Times New Roman" panose="02020603050405020304" pitchFamily="18" charset="0"/>
              </a:rPr>
              <a:t> рабочих местах. В целях </a:t>
            </a:r>
            <a:r>
              <a:rPr lang="ru-RU" sz="1800" b="1" i="1" dirty="0" smtClean="0">
                <a:solidFill>
                  <a:schemeClr val="tx2"/>
                </a:solidFill>
                <a:latin typeface="Arial Narrow" panose="020B0606020202030204" pitchFamily="34" charset="0"/>
                <a:cs typeface="Times New Roman" panose="02020603050405020304" pitchFamily="18" charset="0"/>
              </a:rPr>
              <a:t>указанного пункта </a:t>
            </a:r>
            <a:r>
              <a:rPr lang="ru-RU" sz="1800" b="1" i="1" dirty="0">
                <a:solidFill>
                  <a:schemeClr val="tx2"/>
                </a:solidFill>
                <a:latin typeface="Arial Narrow" panose="020B0606020202030204" pitchFamily="34" charset="0"/>
                <a:cs typeface="Times New Roman" panose="02020603050405020304" pitchFamily="18" charset="0"/>
              </a:rPr>
              <a:t>под новым рабочим местом понимается место, впервые создаваемое резидентом </a:t>
            </a:r>
            <a:r>
              <a:rPr lang="ru-RU" sz="1800" b="1" i="1" dirty="0" smtClean="0">
                <a:solidFill>
                  <a:schemeClr val="tx2"/>
                </a:solidFill>
                <a:latin typeface="Arial Narrow" panose="020B0606020202030204" pitchFamily="34" charset="0"/>
                <a:cs typeface="Times New Roman" panose="02020603050405020304" pitchFamily="18" charset="0"/>
              </a:rPr>
              <a:t>ТОСЭР или </a:t>
            </a:r>
            <a:r>
              <a:rPr lang="ru-RU" sz="1800" b="1" i="1" dirty="0">
                <a:solidFill>
                  <a:schemeClr val="tx2"/>
                </a:solidFill>
                <a:latin typeface="Arial Narrow" panose="020B0606020202030204" pitchFamily="34" charset="0"/>
                <a:cs typeface="Times New Roman" panose="02020603050405020304" pitchFamily="18" charset="0"/>
              </a:rPr>
              <a:t>резидентом </a:t>
            </a:r>
            <a:r>
              <a:rPr lang="ru-RU" sz="1800" b="1" i="1" dirty="0" smtClean="0">
                <a:solidFill>
                  <a:schemeClr val="tx2"/>
                </a:solidFill>
                <a:latin typeface="Arial Narrow" panose="020B0606020202030204" pitchFamily="34" charset="0"/>
                <a:cs typeface="Times New Roman" panose="02020603050405020304" pitchFamily="18" charset="0"/>
              </a:rPr>
              <a:t>СПВ при </a:t>
            </a:r>
            <a:r>
              <a:rPr lang="ru-RU" sz="1800" b="1" i="1" dirty="0">
                <a:solidFill>
                  <a:schemeClr val="tx2"/>
                </a:solidFill>
                <a:latin typeface="Arial Narrow" panose="020B0606020202030204" pitchFamily="34" charset="0"/>
                <a:cs typeface="Times New Roman" panose="02020603050405020304" pitchFamily="18" charset="0"/>
              </a:rPr>
              <a:t>исполнении соглашения об осуществлении </a:t>
            </a:r>
            <a:r>
              <a:rPr lang="ru-RU" sz="1800" b="1" i="1" dirty="0" smtClean="0">
                <a:solidFill>
                  <a:schemeClr val="tx2"/>
                </a:solidFill>
                <a:latin typeface="Arial Narrow" panose="020B0606020202030204" pitchFamily="34" charset="0"/>
                <a:cs typeface="Times New Roman" panose="02020603050405020304" pitchFamily="18" charset="0"/>
              </a:rPr>
              <a:t>деятельности.</a:t>
            </a:r>
          </a:p>
          <a:p>
            <a:pPr algn="ctr">
              <a:defRPr/>
            </a:pPr>
            <a:r>
              <a:rPr lang="ru-RU" sz="1800" b="1" i="1" dirty="0" smtClean="0">
                <a:solidFill>
                  <a:schemeClr val="tx2"/>
                </a:solidFill>
                <a:latin typeface="Arial Narrow" panose="020B0606020202030204" pitchFamily="34" charset="0"/>
                <a:cs typeface="Times New Roman" panose="02020603050405020304" pitchFamily="18" charset="0"/>
              </a:rPr>
              <a:t>При </a:t>
            </a:r>
            <a:r>
              <a:rPr lang="ru-RU" sz="1800" b="1" i="1" dirty="0">
                <a:solidFill>
                  <a:schemeClr val="tx2"/>
                </a:solidFill>
                <a:latin typeface="Arial Narrow" panose="020B0606020202030204" pitchFamily="34" charset="0"/>
                <a:cs typeface="Times New Roman" panose="02020603050405020304" pitchFamily="18" charset="0"/>
              </a:rPr>
              <a:t>этом физическим лицом, занятым на новом рабочем месте, признается лицо, которое заключило </a:t>
            </a:r>
            <a:r>
              <a:rPr lang="ru-RU" sz="1800" b="1" i="1" u="sng" dirty="0">
                <a:solidFill>
                  <a:schemeClr val="tx2"/>
                </a:solidFill>
                <a:latin typeface="Arial Narrow" panose="020B0606020202030204" pitchFamily="34" charset="0"/>
                <a:cs typeface="Times New Roman" panose="02020603050405020304" pitchFamily="18" charset="0"/>
              </a:rPr>
              <a:t>трудовой </a:t>
            </a:r>
            <a:r>
              <a:rPr lang="ru-RU" sz="1800" b="1" i="1" dirty="0">
                <a:solidFill>
                  <a:schemeClr val="tx2"/>
                </a:solidFill>
                <a:latin typeface="Arial Narrow" panose="020B0606020202030204" pitchFamily="34" charset="0"/>
                <a:cs typeface="Times New Roman" panose="02020603050405020304" pitchFamily="18" charset="0"/>
              </a:rPr>
              <a:t>договор с резидентом </a:t>
            </a:r>
            <a:r>
              <a:rPr lang="ru-RU" sz="1800" b="1" i="1" dirty="0" smtClean="0">
                <a:solidFill>
                  <a:schemeClr val="tx2"/>
                </a:solidFill>
                <a:latin typeface="Arial Narrow" panose="020B0606020202030204" pitchFamily="34" charset="0"/>
                <a:cs typeface="Times New Roman" panose="02020603050405020304" pitchFamily="18" charset="0"/>
              </a:rPr>
              <a:t>ТОСЭР или </a:t>
            </a:r>
            <a:r>
              <a:rPr lang="ru-RU" sz="1800" b="1" i="1" dirty="0">
                <a:solidFill>
                  <a:schemeClr val="tx2"/>
                </a:solidFill>
                <a:latin typeface="Arial Narrow" panose="020B0606020202030204" pitchFamily="34" charset="0"/>
                <a:cs typeface="Times New Roman" panose="02020603050405020304" pitchFamily="18" charset="0"/>
              </a:rPr>
              <a:t>резидентом </a:t>
            </a:r>
            <a:r>
              <a:rPr lang="ru-RU" sz="1800" b="1" i="1" dirty="0" smtClean="0">
                <a:solidFill>
                  <a:schemeClr val="tx2"/>
                </a:solidFill>
                <a:latin typeface="Arial Narrow" panose="020B0606020202030204" pitchFamily="34" charset="0"/>
                <a:cs typeface="Times New Roman" panose="02020603050405020304" pitchFamily="18" charset="0"/>
              </a:rPr>
              <a:t>СПВ и </a:t>
            </a:r>
            <a:r>
              <a:rPr lang="ru-RU" sz="1800" b="1" i="1" u="sng" dirty="0">
                <a:solidFill>
                  <a:schemeClr val="tx2"/>
                </a:solidFill>
                <a:latin typeface="Arial Narrow" panose="020B0606020202030204" pitchFamily="34" charset="0"/>
                <a:cs typeface="Times New Roman" panose="02020603050405020304" pitchFamily="18" charset="0"/>
              </a:rPr>
              <a:t>трудовые обязанности которого непосредственно связаны с исполнением соглашения об осуществлении деятельности</a:t>
            </a:r>
            <a:r>
              <a:rPr lang="ru-RU" sz="1800" b="1" i="1" dirty="0">
                <a:solidFill>
                  <a:schemeClr val="tx2"/>
                </a:solidFill>
                <a:latin typeface="Arial Narrow" panose="020B0606020202030204" pitchFamily="34" charset="0"/>
                <a:cs typeface="Times New Roman" panose="02020603050405020304" pitchFamily="18" charset="0"/>
              </a:rPr>
              <a:t>, в том числе с эксплуатацией объектов основных средств, созданных в результате исполнения соглашения об осуществлении деятельности.</a:t>
            </a:r>
          </a:p>
        </p:txBody>
      </p:sp>
      <p:sp>
        <p:nvSpPr>
          <p:cNvPr id="9" name="Скругленный прямоугольник 8"/>
          <p:cNvSpPr/>
          <p:nvPr/>
        </p:nvSpPr>
        <p:spPr>
          <a:xfrm>
            <a:off x="838702" y="5342068"/>
            <a:ext cx="8900486" cy="1678923"/>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285750" indent="-285750" algn="ctr">
              <a:buFont typeface="Arial" pitchFamily="34" charset="0"/>
              <a:buChar char="•"/>
              <a:defRPr/>
            </a:pPr>
            <a:r>
              <a:rPr lang="ru-RU" sz="1800" b="1" i="1" dirty="0" smtClean="0">
                <a:solidFill>
                  <a:schemeClr val="tx2"/>
                </a:solidFill>
                <a:latin typeface="Arial Narrow" panose="020B0606020202030204" pitchFamily="34" charset="0"/>
                <a:cs typeface="Times New Roman" panose="02020603050405020304" pitchFamily="18" charset="0"/>
              </a:rPr>
              <a:t>в </a:t>
            </a:r>
            <a:r>
              <a:rPr lang="ru-RU" sz="1800" b="1" i="1" dirty="0">
                <a:solidFill>
                  <a:schemeClr val="tx2"/>
                </a:solidFill>
                <a:latin typeface="Arial Narrow" panose="020B0606020202030204" pitchFamily="34" charset="0"/>
                <a:cs typeface="Times New Roman" panose="02020603050405020304" pitchFamily="18" charset="0"/>
              </a:rPr>
              <a:t>отношении резидента </a:t>
            </a:r>
            <a:r>
              <a:rPr lang="ru-RU" sz="1800" b="1" i="1" dirty="0" smtClean="0">
                <a:solidFill>
                  <a:schemeClr val="tx2"/>
                </a:solidFill>
                <a:latin typeface="Arial Narrow" panose="020B0606020202030204" pitchFamily="34" charset="0"/>
                <a:cs typeface="Times New Roman" panose="02020603050405020304" pitchFamily="18" charset="0"/>
              </a:rPr>
              <a:t>ТОСЭР, </a:t>
            </a:r>
            <a:r>
              <a:rPr lang="ru-RU" sz="1800" b="1" i="1" dirty="0">
                <a:solidFill>
                  <a:schemeClr val="tx2"/>
                </a:solidFill>
                <a:latin typeface="Arial Narrow" panose="020B0606020202030204" pitchFamily="34" charset="0"/>
                <a:cs typeface="Times New Roman" panose="02020603050405020304" pitchFamily="18" charset="0"/>
              </a:rPr>
              <a:t>расположенной на территории </a:t>
            </a:r>
            <a:r>
              <a:rPr lang="ru-RU" sz="1800" b="1" i="1" dirty="0" smtClean="0">
                <a:solidFill>
                  <a:schemeClr val="tx2"/>
                </a:solidFill>
                <a:latin typeface="Arial Narrow" panose="020B0606020202030204" pitchFamily="34" charset="0"/>
                <a:cs typeface="Times New Roman" panose="02020603050405020304" pitchFamily="18" charset="0"/>
              </a:rPr>
              <a:t>ДВФО, </a:t>
            </a:r>
            <a:r>
              <a:rPr lang="ru-RU" sz="1800" b="1" i="1" dirty="0">
                <a:solidFill>
                  <a:schemeClr val="tx2"/>
                </a:solidFill>
                <a:latin typeface="Arial Narrow" panose="020B0606020202030204" pitchFamily="34" charset="0"/>
                <a:cs typeface="Times New Roman" panose="02020603050405020304" pitchFamily="18" charset="0"/>
              </a:rPr>
              <a:t>резидента </a:t>
            </a:r>
            <a:r>
              <a:rPr lang="ru-RU" sz="1800" b="1" i="1" dirty="0" smtClean="0">
                <a:solidFill>
                  <a:schemeClr val="tx2"/>
                </a:solidFill>
                <a:latin typeface="Arial Narrow" panose="020B0606020202030204" pitchFamily="34" charset="0"/>
                <a:cs typeface="Times New Roman" panose="02020603050405020304" pitchFamily="18" charset="0"/>
              </a:rPr>
              <a:t>СПВ, </a:t>
            </a:r>
            <a:r>
              <a:rPr lang="ru-RU" sz="1800" b="1" i="1" dirty="0">
                <a:solidFill>
                  <a:schemeClr val="tx2"/>
                </a:solidFill>
                <a:latin typeface="Arial Narrow" panose="020B0606020202030204" pitchFamily="34" charset="0"/>
                <a:cs typeface="Times New Roman" panose="02020603050405020304" pitchFamily="18" charset="0"/>
              </a:rPr>
              <a:t>получивших соответствующий статус не позднее 31 декабря 2025 года, при условии, что объем инвестиций в соответствии с соглашением об осуществлении деятельности составляет не менее:</a:t>
            </a:r>
          </a:p>
          <a:p>
            <a:pPr algn="ctr">
              <a:defRPr/>
            </a:pPr>
            <a:r>
              <a:rPr lang="ru-RU" sz="1800" b="1" i="1" dirty="0" smtClean="0">
                <a:solidFill>
                  <a:schemeClr val="tx2"/>
                </a:solidFill>
                <a:latin typeface="Arial Narrow" panose="020B0606020202030204" pitchFamily="34" charset="0"/>
                <a:cs typeface="Times New Roman" panose="02020603050405020304" pitchFamily="18" charset="0"/>
              </a:rPr>
              <a:t>- 500 </a:t>
            </a:r>
            <a:r>
              <a:rPr lang="ru-RU" sz="1800" b="1" i="1" dirty="0">
                <a:solidFill>
                  <a:schemeClr val="tx2"/>
                </a:solidFill>
                <a:latin typeface="Arial Narrow" panose="020B0606020202030204" pitchFamily="34" charset="0"/>
                <a:cs typeface="Times New Roman" panose="02020603050405020304" pitchFamily="18" charset="0"/>
              </a:rPr>
              <a:t>тысяч рублей - для резидента </a:t>
            </a:r>
            <a:r>
              <a:rPr lang="ru-RU" sz="1800" b="1" i="1" dirty="0" smtClean="0">
                <a:solidFill>
                  <a:schemeClr val="tx2"/>
                </a:solidFill>
                <a:latin typeface="Arial Narrow" panose="020B0606020202030204" pitchFamily="34" charset="0"/>
                <a:cs typeface="Times New Roman" panose="02020603050405020304" pitchFamily="18" charset="0"/>
              </a:rPr>
              <a:t>ТОСЭР, </a:t>
            </a:r>
            <a:r>
              <a:rPr lang="ru-RU" sz="1800" b="1" i="1" dirty="0">
                <a:solidFill>
                  <a:schemeClr val="tx2"/>
                </a:solidFill>
                <a:latin typeface="Arial Narrow" panose="020B0606020202030204" pitchFamily="34" charset="0"/>
                <a:cs typeface="Times New Roman" panose="02020603050405020304" pitchFamily="18" charset="0"/>
              </a:rPr>
              <a:t>расположенной на территории </a:t>
            </a:r>
            <a:r>
              <a:rPr lang="ru-RU" sz="1800" b="1" i="1" dirty="0" smtClean="0">
                <a:solidFill>
                  <a:schemeClr val="tx2"/>
                </a:solidFill>
                <a:latin typeface="Arial Narrow" panose="020B0606020202030204" pitchFamily="34" charset="0"/>
                <a:cs typeface="Times New Roman" panose="02020603050405020304" pitchFamily="18" charset="0"/>
              </a:rPr>
              <a:t> ДВФО;</a:t>
            </a:r>
            <a:endParaRPr lang="ru-RU" sz="1800" b="1" i="1" dirty="0">
              <a:solidFill>
                <a:schemeClr val="tx2"/>
              </a:solidFill>
              <a:latin typeface="Arial Narrow" panose="020B0606020202030204" pitchFamily="34" charset="0"/>
              <a:cs typeface="Times New Roman" panose="02020603050405020304" pitchFamily="18" charset="0"/>
            </a:endParaRPr>
          </a:p>
          <a:p>
            <a:pPr algn="ctr">
              <a:defRPr/>
            </a:pPr>
            <a:r>
              <a:rPr lang="ru-RU" sz="1800" b="1" i="1" dirty="0" smtClean="0">
                <a:solidFill>
                  <a:schemeClr val="tx2"/>
                </a:solidFill>
                <a:latin typeface="Arial Narrow" panose="020B0606020202030204" pitchFamily="34" charset="0"/>
                <a:cs typeface="Times New Roman" panose="02020603050405020304" pitchFamily="18" charset="0"/>
              </a:rPr>
              <a:t>- 5 </a:t>
            </a:r>
            <a:r>
              <a:rPr lang="ru-RU" sz="1800" b="1" i="1" dirty="0">
                <a:solidFill>
                  <a:schemeClr val="tx2"/>
                </a:solidFill>
                <a:latin typeface="Arial Narrow" panose="020B0606020202030204" pitchFamily="34" charset="0"/>
                <a:cs typeface="Times New Roman" panose="02020603050405020304" pitchFamily="18" charset="0"/>
              </a:rPr>
              <a:t>миллионов рублей - для резидента </a:t>
            </a:r>
            <a:r>
              <a:rPr lang="ru-RU" sz="1800" b="1" i="1" dirty="0" smtClean="0">
                <a:solidFill>
                  <a:schemeClr val="tx2"/>
                </a:solidFill>
                <a:latin typeface="Arial Narrow" panose="020B0606020202030204" pitchFamily="34" charset="0"/>
                <a:cs typeface="Times New Roman" panose="02020603050405020304" pitchFamily="18" charset="0"/>
              </a:rPr>
              <a:t>СПВ.</a:t>
            </a:r>
            <a:endParaRPr lang="ru-RU" sz="1800" b="1" i="1" dirty="0">
              <a:solidFill>
                <a:schemeClr val="tx2"/>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5566920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4</a:t>
            </a:fld>
            <a:endParaRPr lang="ru-RU" dirty="0"/>
          </a:p>
        </p:txBody>
      </p:sp>
      <p:sp>
        <p:nvSpPr>
          <p:cNvPr id="6" name="Скругленный прямоугольник 5"/>
          <p:cNvSpPr/>
          <p:nvPr/>
        </p:nvSpPr>
        <p:spPr>
          <a:xfrm>
            <a:off x="1026220" y="684287"/>
            <a:ext cx="8928992" cy="331236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ru-RU" sz="2800" b="1" i="1" dirty="0" smtClean="0">
                <a:solidFill>
                  <a:schemeClr val="tx1"/>
                </a:solidFill>
                <a:latin typeface="Arial Narrow" panose="020B0606020202030204" pitchFamily="34" charset="0"/>
                <a:cs typeface="Times New Roman" panose="02020603050405020304" pitchFamily="18" charset="0"/>
              </a:rPr>
              <a:t>С </a:t>
            </a:r>
            <a:r>
              <a:rPr lang="ru-RU" sz="2800" b="1" i="1" dirty="0">
                <a:solidFill>
                  <a:schemeClr val="tx1"/>
                </a:solidFill>
                <a:latin typeface="Arial Narrow" panose="020B0606020202030204" pitchFamily="34" charset="0"/>
                <a:cs typeface="Times New Roman" panose="02020603050405020304" pitchFamily="18" charset="0"/>
              </a:rPr>
              <a:t>3 августа 2018 года плательщики страховых взносов, получившие статус резидента ТОСЭР </a:t>
            </a:r>
            <a:r>
              <a:rPr lang="ru-RU" sz="2800" b="1" i="1" dirty="0" smtClean="0">
                <a:solidFill>
                  <a:schemeClr val="tx1"/>
                </a:solidFill>
                <a:latin typeface="Arial Narrow" panose="020B0606020202030204" pitchFamily="34" charset="0"/>
                <a:cs typeface="Times New Roman" panose="02020603050405020304" pitchFamily="18" charset="0"/>
              </a:rPr>
              <a:t>или </a:t>
            </a:r>
            <a:r>
              <a:rPr lang="ru-RU" sz="2800" b="1" i="1" dirty="0">
                <a:solidFill>
                  <a:schemeClr val="tx1"/>
                </a:solidFill>
                <a:latin typeface="Arial Narrow" panose="020B0606020202030204" pitchFamily="34" charset="0"/>
                <a:cs typeface="Times New Roman" panose="02020603050405020304" pitchFamily="18" charset="0"/>
              </a:rPr>
              <a:t>резидента СПВ </a:t>
            </a:r>
            <a:r>
              <a:rPr lang="ru-RU" sz="2800" b="1" i="1" dirty="0">
                <a:solidFill>
                  <a:srgbClr val="FF0000"/>
                </a:solidFill>
                <a:latin typeface="Arial Narrow" panose="020B0606020202030204" pitchFamily="34" charset="0"/>
                <a:cs typeface="Times New Roman" panose="02020603050405020304" pitchFamily="18" charset="0"/>
              </a:rPr>
              <a:t>как до, так и после 26 июня 2018 года, </a:t>
            </a:r>
            <a:r>
              <a:rPr lang="ru-RU" sz="2800" b="1" i="1" dirty="0">
                <a:solidFill>
                  <a:schemeClr val="tx1"/>
                </a:solidFill>
                <a:latin typeface="Arial Narrow" panose="020B0606020202030204" pitchFamily="34" charset="0"/>
                <a:cs typeface="Times New Roman" panose="02020603050405020304" pitchFamily="18" charset="0"/>
              </a:rPr>
              <a:t>применяют пониженные тарифы страховых взносов </a:t>
            </a:r>
            <a:r>
              <a:rPr lang="ru-RU" sz="2800" b="1" i="1" dirty="0">
                <a:solidFill>
                  <a:srgbClr val="FF0000"/>
                </a:solidFill>
                <a:latin typeface="Arial Narrow" panose="020B0606020202030204" pitchFamily="34" charset="0"/>
                <a:cs typeface="Times New Roman" panose="02020603050405020304" pitchFamily="18" charset="0"/>
              </a:rPr>
              <a:t>исключительно</a:t>
            </a:r>
            <a:r>
              <a:rPr lang="ru-RU" sz="2800" b="1" i="1" dirty="0">
                <a:solidFill>
                  <a:schemeClr val="tx1"/>
                </a:solidFill>
                <a:latin typeface="Arial Narrow" panose="020B0606020202030204" pitchFamily="34" charset="0"/>
                <a:cs typeface="Times New Roman" panose="02020603050405020304" pitchFamily="18" charset="0"/>
              </a:rPr>
              <a:t> в отношении базы для исчисления страховых взносов, определенной в отношении физических лиц, занятых на </a:t>
            </a:r>
            <a:r>
              <a:rPr lang="ru-RU" sz="2800" b="1" i="1" dirty="0">
                <a:solidFill>
                  <a:srgbClr val="FF0000"/>
                </a:solidFill>
                <a:latin typeface="Arial Narrow" panose="020B0606020202030204" pitchFamily="34" charset="0"/>
                <a:cs typeface="Times New Roman" panose="02020603050405020304" pitchFamily="18" charset="0"/>
              </a:rPr>
              <a:t>новых</a:t>
            </a:r>
            <a:r>
              <a:rPr lang="ru-RU" sz="2800" b="1" i="1" u="sng" dirty="0">
                <a:solidFill>
                  <a:schemeClr val="tx1"/>
                </a:solidFill>
                <a:latin typeface="Arial Narrow" panose="020B0606020202030204" pitchFamily="34" charset="0"/>
                <a:cs typeface="Times New Roman" panose="02020603050405020304" pitchFamily="18" charset="0"/>
              </a:rPr>
              <a:t> </a:t>
            </a:r>
            <a:r>
              <a:rPr lang="ru-RU" sz="2800" b="1" i="1" dirty="0">
                <a:solidFill>
                  <a:schemeClr val="tx1"/>
                </a:solidFill>
                <a:latin typeface="Arial Narrow" panose="020B0606020202030204" pitchFamily="34" charset="0"/>
                <a:cs typeface="Times New Roman" panose="02020603050405020304" pitchFamily="18" charset="0"/>
              </a:rPr>
              <a:t>рабочих местах. </a:t>
            </a:r>
          </a:p>
        </p:txBody>
      </p:sp>
      <p:sp>
        <p:nvSpPr>
          <p:cNvPr id="7" name="Скругленный прямоугольник 6"/>
          <p:cNvSpPr/>
          <p:nvPr/>
        </p:nvSpPr>
        <p:spPr>
          <a:xfrm>
            <a:off x="1041116" y="4356695"/>
            <a:ext cx="8626064" cy="1656184"/>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marL="285750" indent="-285750" algn="ctr">
              <a:buFont typeface="Arial" pitchFamily="34" charset="0"/>
              <a:buChar char="•"/>
              <a:defRPr/>
            </a:pPr>
            <a:endParaRPr lang="ru-RU" sz="1800" b="1" i="1" dirty="0" smtClean="0">
              <a:solidFill>
                <a:schemeClr val="tx1"/>
              </a:solidFill>
              <a:latin typeface="Arial Narrow" panose="020B0606020202030204" pitchFamily="34" charset="0"/>
              <a:cs typeface="Times New Roman" panose="02020603050405020304" pitchFamily="18" charset="0"/>
            </a:endParaRPr>
          </a:p>
          <a:p>
            <a:pPr algn="ctr">
              <a:defRPr/>
            </a:pPr>
            <a:endParaRPr lang="ru-RU" sz="1800" b="1" i="1" dirty="0" smtClean="0">
              <a:solidFill>
                <a:schemeClr val="tx1"/>
              </a:solidFill>
              <a:latin typeface="Arial Narrow" panose="020B0606020202030204" pitchFamily="34" charset="0"/>
              <a:cs typeface="Times New Roman" panose="02020603050405020304" pitchFamily="18" charset="0"/>
            </a:endParaRPr>
          </a:p>
          <a:p>
            <a:pPr algn="ctr">
              <a:defRPr/>
            </a:pPr>
            <a:r>
              <a:rPr lang="ru-RU" sz="1800" b="1" i="1" dirty="0" smtClean="0">
                <a:solidFill>
                  <a:schemeClr val="tx1"/>
                </a:solidFill>
                <a:latin typeface="Arial Narrow" panose="020B0606020202030204" pitchFamily="34" charset="0"/>
                <a:cs typeface="Times New Roman" panose="02020603050405020304" pitchFamily="18" charset="0"/>
              </a:rPr>
              <a:t>Перечень писем, в которых изложена позиция </a:t>
            </a:r>
            <a:r>
              <a:rPr lang="ru-RU" sz="1800" b="1" i="1" dirty="0" err="1" smtClean="0">
                <a:solidFill>
                  <a:schemeClr val="tx1"/>
                </a:solidFill>
                <a:latin typeface="Arial Narrow" panose="020B0606020202030204" pitchFamily="34" charset="0"/>
                <a:cs typeface="Times New Roman" panose="02020603050405020304" pitchFamily="18" charset="0"/>
              </a:rPr>
              <a:t>МИНФИНа</a:t>
            </a:r>
            <a:r>
              <a:rPr lang="ru-RU" sz="1800" b="1" i="1" dirty="0" smtClean="0">
                <a:solidFill>
                  <a:schemeClr val="tx1"/>
                </a:solidFill>
                <a:latin typeface="Arial Narrow" panose="020B0606020202030204" pitchFamily="34" charset="0"/>
                <a:cs typeface="Times New Roman" panose="02020603050405020304" pitchFamily="18" charset="0"/>
              </a:rPr>
              <a:t> РФ и ФНС России:</a:t>
            </a:r>
            <a:endParaRPr lang="ru-RU" sz="1800" b="1" i="1" dirty="0">
              <a:solidFill>
                <a:schemeClr val="tx1"/>
              </a:solidFill>
              <a:latin typeface="Arial Narrow" panose="020B0606020202030204" pitchFamily="34" charset="0"/>
              <a:cs typeface="Times New Roman" panose="02020603050405020304" pitchFamily="18" charset="0"/>
            </a:endParaRPr>
          </a:p>
          <a:p>
            <a:pPr marL="285750" indent="-285750" algn="ctr">
              <a:buFont typeface="Arial" pitchFamily="34" charset="0"/>
              <a:buChar char="•"/>
              <a:defRPr/>
            </a:pPr>
            <a:r>
              <a:rPr lang="ru-RU" sz="1800" b="1" i="1" dirty="0" smtClean="0">
                <a:solidFill>
                  <a:schemeClr val="tx1"/>
                </a:solidFill>
                <a:latin typeface="Arial Narrow" panose="020B0606020202030204" pitchFamily="34" charset="0"/>
                <a:cs typeface="Times New Roman" panose="02020603050405020304" pitchFamily="18" charset="0"/>
              </a:rPr>
              <a:t>письмо Минфина РФ от </a:t>
            </a:r>
            <a:r>
              <a:rPr lang="ru-RU" sz="1800" b="1" i="1" dirty="0">
                <a:solidFill>
                  <a:schemeClr val="tx1"/>
                </a:solidFill>
                <a:latin typeface="Arial Narrow" panose="020B0606020202030204" pitchFamily="34" charset="0"/>
                <a:cs typeface="Times New Roman" panose="02020603050405020304" pitchFamily="18" charset="0"/>
              </a:rPr>
              <a:t>14 октября 2019 г. </a:t>
            </a:r>
            <a:r>
              <a:rPr lang="ru-RU" sz="1800" b="1" i="1" dirty="0" smtClean="0">
                <a:solidFill>
                  <a:schemeClr val="tx1"/>
                </a:solidFill>
                <a:latin typeface="Arial Narrow" panose="020B0606020202030204" pitchFamily="34" charset="0"/>
                <a:cs typeface="Times New Roman" panose="02020603050405020304" pitchFamily="18" charset="0"/>
              </a:rPr>
              <a:t>№ 03-15-06/78579;</a:t>
            </a:r>
          </a:p>
          <a:p>
            <a:pPr marL="285750" indent="-285750" algn="ctr">
              <a:buFont typeface="Arial" pitchFamily="34" charset="0"/>
              <a:buChar char="•"/>
              <a:defRPr/>
            </a:pPr>
            <a:r>
              <a:rPr lang="ru-RU" sz="1800" b="1" i="1" dirty="0" smtClean="0">
                <a:solidFill>
                  <a:schemeClr val="tx1"/>
                </a:solidFill>
                <a:latin typeface="Arial Narrow" panose="020B0606020202030204" pitchFamily="34" charset="0"/>
                <a:cs typeface="Times New Roman" panose="02020603050405020304" pitchFamily="18" charset="0"/>
              </a:rPr>
              <a:t>письмо ФНС России от </a:t>
            </a:r>
            <a:r>
              <a:rPr lang="ru-RU" sz="1800" b="1" i="1" dirty="0">
                <a:solidFill>
                  <a:schemeClr val="tx1"/>
                </a:solidFill>
                <a:latin typeface="Arial Narrow" panose="020B0606020202030204" pitchFamily="34" charset="0"/>
                <a:cs typeface="Times New Roman" panose="02020603050405020304" pitchFamily="18" charset="0"/>
              </a:rPr>
              <a:t>3 сентября 2019 г. </a:t>
            </a:r>
            <a:r>
              <a:rPr lang="ru-RU" sz="1800" b="1" i="1" dirty="0" smtClean="0">
                <a:solidFill>
                  <a:schemeClr val="tx1"/>
                </a:solidFill>
                <a:latin typeface="Arial Narrow" panose="020B0606020202030204" pitchFamily="34" charset="0"/>
                <a:cs typeface="Times New Roman" panose="02020603050405020304" pitchFamily="18" charset="0"/>
              </a:rPr>
              <a:t>№ БС-4-11/17599;</a:t>
            </a:r>
          </a:p>
          <a:p>
            <a:pPr marL="285750" indent="-285750" algn="ctr">
              <a:buFont typeface="Arial" pitchFamily="34" charset="0"/>
              <a:buChar char="•"/>
              <a:defRPr/>
            </a:pPr>
            <a:r>
              <a:rPr lang="ru-RU" sz="1800" b="1" i="1" dirty="0" smtClean="0">
                <a:solidFill>
                  <a:schemeClr val="tx1"/>
                </a:solidFill>
                <a:latin typeface="Arial Narrow" panose="020B0606020202030204" pitchFamily="34" charset="0"/>
                <a:cs typeface="Times New Roman" panose="02020603050405020304" pitchFamily="18" charset="0"/>
              </a:rPr>
              <a:t>письмо Минфина РФ от </a:t>
            </a:r>
            <a:r>
              <a:rPr lang="ru-RU" sz="1800" b="1" i="1" dirty="0">
                <a:solidFill>
                  <a:schemeClr val="tx1"/>
                </a:solidFill>
                <a:latin typeface="Arial Narrow" panose="020B0606020202030204" pitchFamily="34" charset="0"/>
                <a:cs typeface="Times New Roman" panose="02020603050405020304" pitchFamily="18" charset="0"/>
              </a:rPr>
              <a:t>30 августа 2019 г. </a:t>
            </a:r>
            <a:r>
              <a:rPr lang="ru-RU" sz="1800" b="1" i="1" dirty="0" smtClean="0">
                <a:solidFill>
                  <a:schemeClr val="tx1"/>
                </a:solidFill>
                <a:latin typeface="Arial Narrow" panose="020B0606020202030204" pitchFamily="34" charset="0"/>
                <a:cs typeface="Times New Roman" panose="02020603050405020304" pitchFamily="18" charset="0"/>
              </a:rPr>
              <a:t>№ 03-15-06/66798;</a:t>
            </a:r>
          </a:p>
          <a:p>
            <a:pPr marL="285750" indent="-285750" algn="ctr">
              <a:buFont typeface="Arial" pitchFamily="34" charset="0"/>
              <a:buChar char="•"/>
              <a:defRPr/>
            </a:pPr>
            <a:r>
              <a:rPr lang="ru-RU" sz="1800" b="1" i="1" dirty="0" smtClean="0">
                <a:solidFill>
                  <a:schemeClr val="tx1"/>
                </a:solidFill>
                <a:latin typeface="Arial Narrow" panose="020B0606020202030204" pitchFamily="34" charset="0"/>
                <a:cs typeface="Times New Roman" panose="02020603050405020304" pitchFamily="18" charset="0"/>
              </a:rPr>
              <a:t>письмо ФНС России от </a:t>
            </a:r>
            <a:r>
              <a:rPr lang="ru-RU" sz="1800" b="1" i="1" dirty="0">
                <a:solidFill>
                  <a:schemeClr val="tx1"/>
                </a:solidFill>
                <a:latin typeface="Arial Narrow" panose="020B0606020202030204" pitchFamily="34" charset="0"/>
                <a:cs typeface="Times New Roman" panose="02020603050405020304" pitchFamily="18" charset="0"/>
              </a:rPr>
              <a:t>28 мая 2019 г. </a:t>
            </a:r>
            <a:r>
              <a:rPr lang="ru-RU" sz="1800" b="1" i="1" dirty="0" smtClean="0">
                <a:solidFill>
                  <a:schemeClr val="tx1"/>
                </a:solidFill>
                <a:latin typeface="Arial Narrow" panose="020B0606020202030204" pitchFamily="34" charset="0"/>
                <a:cs typeface="Times New Roman" panose="02020603050405020304" pitchFamily="18" charset="0"/>
              </a:rPr>
              <a:t>№ </a:t>
            </a:r>
            <a:r>
              <a:rPr lang="ru-RU" sz="1800" b="1" i="1" dirty="0">
                <a:solidFill>
                  <a:schemeClr val="tx1"/>
                </a:solidFill>
                <a:latin typeface="Arial Narrow" panose="020B0606020202030204" pitchFamily="34" charset="0"/>
                <a:cs typeface="Times New Roman" panose="02020603050405020304" pitchFamily="18" charset="0"/>
              </a:rPr>
              <a:t>БС-4-11/10247</a:t>
            </a:r>
            <a:r>
              <a:rPr lang="ru-RU" sz="1800" b="1" i="1" dirty="0" smtClean="0">
                <a:solidFill>
                  <a:schemeClr val="tx1"/>
                </a:solidFill>
                <a:latin typeface="Arial Narrow" panose="020B0606020202030204" pitchFamily="34" charset="0"/>
                <a:cs typeface="Times New Roman" panose="02020603050405020304" pitchFamily="18" charset="0"/>
              </a:rPr>
              <a:t>@ и т.д.</a:t>
            </a:r>
            <a:endParaRPr lang="ru-RU" sz="1800" b="1" i="1" dirty="0">
              <a:solidFill>
                <a:schemeClr val="tx1"/>
              </a:solidFill>
              <a:latin typeface="Arial Narrow" panose="020B0606020202030204" pitchFamily="34" charset="0"/>
              <a:cs typeface="Times New Roman" panose="02020603050405020304" pitchFamily="18" charset="0"/>
            </a:endParaRPr>
          </a:p>
          <a:p>
            <a:pPr marL="285750" indent="-285750" algn="ctr">
              <a:buFont typeface="Arial" pitchFamily="34" charset="0"/>
              <a:buChar char="•"/>
              <a:defRPr/>
            </a:pPr>
            <a:endParaRPr lang="ru-RU" sz="1800" b="1" i="1" dirty="0">
              <a:solidFill>
                <a:schemeClr val="tx1"/>
              </a:solidFill>
              <a:latin typeface="Arial Narrow" panose="020B0606020202030204" pitchFamily="34" charset="0"/>
              <a:cs typeface="Times New Roman" panose="02020603050405020304" pitchFamily="18" charset="0"/>
            </a:endParaRPr>
          </a:p>
          <a:p>
            <a:pPr marL="285750" indent="-285750" algn="ctr">
              <a:buFont typeface="Arial" pitchFamily="34" charset="0"/>
              <a:buChar char="•"/>
              <a:defRPr/>
            </a:pPr>
            <a:endParaRPr lang="ru-RU" sz="1800" b="1" i="1" dirty="0">
              <a:solidFill>
                <a:schemeClr val="tx1"/>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41914733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5</a:t>
            </a:fld>
            <a:endParaRPr lang="ru-RU" dirty="0"/>
          </a:p>
        </p:txBody>
      </p:sp>
      <p:sp>
        <p:nvSpPr>
          <p:cNvPr id="6" name="Скругленный прямоугольник 5"/>
          <p:cNvSpPr/>
          <p:nvPr/>
        </p:nvSpPr>
        <p:spPr>
          <a:xfrm>
            <a:off x="1007743" y="756295"/>
            <a:ext cx="8803453" cy="4752528"/>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ru-RU" sz="2800" b="1" i="1" dirty="0" smtClean="0">
                <a:solidFill>
                  <a:schemeClr val="tx1"/>
                </a:solidFill>
                <a:latin typeface="Arial Narrow" panose="020B0606020202030204" pitchFamily="34" charset="0"/>
                <a:cs typeface="Times New Roman" panose="02020603050405020304" pitchFamily="18" charset="0"/>
              </a:rPr>
              <a:t>С </a:t>
            </a:r>
            <a:r>
              <a:rPr lang="ru-RU" sz="2800" b="1" i="1" dirty="0">
                <a:solidFill>
                  <a:schemeClr val="tx1"/>
                </a:solidFill>
                <a:latin typeface="Arial Narrow" panose="020B0606020202030204" pitchFamily="34" charset="0"/>
                <a:cs typeface="Times New Roman" panose="02020603050405020304" pitchFamily="18" charset="0"/>
              </a:rPr>
              <a:t>03.08.2018 выплаты </a:t>
            </a:r>
            <a:r>
              <a:rPr lang="ru-RU" sz="2800" b="1" i="1" u="sng" dirty="0">
                <a:solidFill>
                  <a:schemeClr val="tx1"/>
                </a:solidFill>
                <a:latin typeface="Arial Narrow" panose="020B0606020202030204" pitchFamily="34" charset="0"/>
                <a:cs typeface="Times New Roman" panose="02020603050405020304" pitchFamily="18" charset="0"/>
              </a:rPr>
              <a:t>по гражданско-правовым договорам </a:t>
            </a:r>
            <a:r>
              <a:rPr lang="ru-RU" sz="2800" b="1" i="1" dirty="0">
                <a:solidFill>
                  <a:schemeClr val="tx1"/>
                </a:solidFill>
                <a:latin typeface="Arial Narrow" panose="020B0606020202030204" pitchFamily="34" charset="0"/>
                <a:cs typeface="Times New Roman" panose="02020603050405020304" pitchFamily="18" charset="0"/>
              </a:rPr>
              <a:t>облагаются страховыми взносами на </a:t>
            </a:r>
            <a:r>
              <a:rPr lang="ru-RU" sz="2800" b="1" i="1" dirty="0">
                <a:solidFill>
                  <a:srgbClr val="FF0000"/>
                </a:solidFill>
                <a:latin typeface="Arial Narrow" panose="020B0606020202030204" pitchFamily="34" charset="0"/>
                <a:cs typeface="Times New Roman" panose="02020603050405020304" pitchFamily="18" charset="0"/>
              </a:rPr>
              <a:t>общих основаниях</a:t>
            </a:r>
            <a:r>
              <a:rPr lang="ru-RU" sz="2800" b="1" i="1" dirty="0">
                <a:solidFill>
                  <a:schemeClr val="tx1"/>
                </a:solidFill>
                <a:latin typeface="Arial Narrow" panose="020B0606020202030204" pitchFamily="34" charset="0"/>
                <a:cs typeface="Times New Roman" panose="02020603050405020304" pitchFamily="18" charset="0"/>
              </a:rPr>
              <a:t>, т. е. право применять пониженные тарифы страховых взносов на указанные выплаты </a:t>
            </a:r>
            <a:r>
              <a:rPr lang="ru-RU" sz="2800" b="1" i="1" dirty="0" smtClean="0">
                <a:solidFill>
                  <a:schemeClr val="tx1"/>
                </a:solidFill>
                <a:latin typeface="Arial Narrow" panose="020B0606020202030204" pitchFamily="34" charset="0"/>
                <a:cs typeface="Times New Roman" panose="02020603050405020304" pitchFamily="18" charset="0"/>
              </a:rPr>
              <a:t>отсутствуют.</a:t>
            </a:r>
          </a:p>
          <a:p>
            <a:pPr algn="ctr">
              <a:defRPr/>
            </a:pPr>
            <a:r>
              <a:rPr lang="ru-RU" sz="2800" b="1" i="1" dirty="0" smtClean="0">
                <a:solidFill>
                  <a:schemeClr val="tx1"/>
                </a:solidFill>
                <a:latin typeface="Arial Narrow" panose="020B0606020202030204" pitchFamily="34" charset="0"/>
                <a:cs typeface="Times New Roman" panose="02020603050405020304" pitchFamily="18" charset="0"/>
              </a:rPr>
              <a:t>(</a:t>
            </a:r>
            <a:r>
              <a:rPr lang="ru-RU" sz="2400" b="1" i="1" dirty="0" smtClean="0">
                <a:solidFill>
                  <a:schemeClr val="tx1"/>
                </a:solidFill>
                <a:latin typeface="Arial Narrow" panose="020B0606020202030204" pitchFamily="34" charset="0"/>
                <a:cs typeface="Times New Roman" panose="02020603050405020304" pitchFamily="18" charset="0"/>
              </a:rPr>
              <a:t>Федеральный закон от 03.08.2018  № 300-ФЗ </a:t>
            </a:r>
            <a:r>
              <a:rPr lang="ru-RU" sz="2400" b="1" i="1" dirty="0">
                <a:solidFill>
                  <a:schemeClr val="tx1"/>
                </a:solidFill>
                <a:latin typeface="Arial Narrow" panose="020B0606020202030204" pitchFamily="34" charset="0"/>
                <a:cs typeface="Times New Roman" panose="02020603050405020304" pitchFamily="18" charset="0"/>
              </a:rPr>
              <a:t>"О внесении изменений в статью 5 части первой и статьи 422 и 427 части второй Налогового кодекса Российской </a:t>
            </a:r>
            <a:r>
              <a:rPr lang="ru-RU" sz="2400" b="1" i="1" dirty="0" smtClean="0">
                <a:solidFill>
                  <a:schemeClr val="tx1"/>
                </a:solidFill>
                <a:latin typeface="Arial Narrow" panose="020B0606020202030204" pitchFamily="34" charset="0"/>
                <a:cs typeface="Times New Roman" panose="02020603050405020304" pitchFamily="18" charset="0"/>
              </a:rPr>
              <a:t>Федерации»)</a:t>
            </a:r>
            <a:endParaRPr lang="ru-RU" sz="2400" b="1" i="1" dirty="0">
              <a:solidFill>
                <a:schemeClr val="tx1"/>
              </a:solidFill>
              <a:latin typeface="Arial Narrow" panose="020B0606020202030204" pitchFamily="34" charset="0"/>
              <a:cs typeface="Times New Roman" panose="02020603050405020304" pitchFamily="18" charset="0"/>
            </a:endParaRPr>
          </a:p>
        </p:txBody>
      </p:sp>
    </p:spTree>
    <p:extLst>
      <p:ext uri="{BB962C8B-B14F-4D97-AF65-F5344CB8AC3E}">
        <p14:creationId xmlns:p14="http://schemas.microsoft.com/office/powerpoint/2010/main" val="313066733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6</a:t>
            </a:fld>
            <a:endParaRPr lang="ru-RU" dirty="0"/>
          </a:p>
        </p:txBody>
      </p:sp>
      <p:sp>
        <p:nvSpPr>
          <p:cNvPr id="6" name="Скругленный прямоугольник 5"/>
          <p:cNvSpPr/>
          <p:nvPr/>
        </p:nvSpPr>
        <p:spPr>
          <a:xfrm>
            <a:off x="1007743" y="756295"/>
            <a:ext cx="8803453" cy="5544616"/>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ru-RU" sz="2800" b="1" i="1" dirty="0" smtClean="0">
                <a:solidFill>
                  <a:schemeClr val="tx1"/>
                </a:solidFill>
                <a:latin typeface="Arial Narrow" panose="020B0606020202030204" pitchFamily="34" charset="0"/>
                <a:cs typeface="Times New Roman" panose="02020603050405020304" pitchFamily="18" charset="0"/>
              </a:rPr>
              <a:t>Планируемое </a:t>
            </a:r>
            <a:r>
              <a:rPr lang="ru-RU" sz="2800" b="1" i="1" dirty="0">
                <a:solidFill>
                  <a:schemeClr val="tx1"/>
                </a:solidFill>
                <a:latin typeface="Arial Narrow" panose="020B0606020202030204" pitchFamily="34" charset="0"/>
                <a:cs typeface="Times New Roman" panose="02020603050405020304" pitchFamily="18" charset="0"/>
              </a:rPr>
              <a:t>количество рабочих мест, создаваемых для исполнения соглашения об осуществлении деятельности резидента </a:t>
            </a:r>
            <a:r>
              <a:rPr lang="ru-RU" sz="2800" b="1" i="1" dirty="0" smtClean="0">
                <a:solidFill>
                  <a:schemeClr val="tx1"/>
                </a:solidFill>
                <a:latin typeface="Arial Narrow" panose="020B0606020202030204" pitchFamily="34" charset="0"/>
                <a:cs typeface="Times New Roman" panose="02020603050405020304" pitchFamily="18" charset="0"/>
              </a:rPr>
              <a:t> ТОСЭР и СПВ</a:t>
            </a:r>
            <a:r>
              <a:rPr lang="ru-RU" sz="2800" b="1" i="1" dirty="0">
                <a:solidFill>
                  <a:schemeClr val="tx1"/>
                </a:solidFill>
                <a:latin typeface="Arial Narrow" panose="020B0606020202030204" pitchFamily="34" charset="0"/>
                <a:cs typeface="Times New Roman" panose="02020603050405020304" pitchFamily="18" charset="0"/>
              </a:rPr>
              <a:t>, определяется по числу предусмотренных впоследствии штатным расписанием должностей. Считается допустимым, что работник может быть занят на определенное количество времени ставки, но посменный режим работы или иные особенности осуществления деятельности должны быть отражены в соглашении.</a:t>
            </a:r>
          </a:p>
        </p:txBody>
      </p:sp>
    </p:spTree>
    <p:extLst>
      <p:ext uri="{BB962C8B-B14F-4D97-AF65-F5344CB8AC3E}">
        <p14:creationId xmlns:p14="http://schemas.microsoft.com/office/powerpoint/2010/main" val="40310848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4294967295"/>
          </p:nvPr>
        </p:nvSpPr>
        <p:spPr>
          <a:xfrm>
            <a:off x="9734550" y="6661150"/>
            <a:ext cx="725488" cy="696913"/>
          </a:xfrm>
          <a:prstGeom prst="rect">
            <a:avLst/>
          </a:prstGeom>
        </p:spPr>
        <p:txBody>
          <a:bodyPr/>
          <a:lstStyle/>
          <a:p>
            <a:pPr>
              <a:defRPr/>
            </a:pPr>
            <a:fld id="{C657C2B7-62DF-48A3-94F6-EC03CCAD68AE}" type="slidenum">
              <a:rPr lang="ru-RU" smtClean="0"/>
              <a:pPr>
                <a:defRPr/>
              </a:pPr>
              <a:t>7</a:t>
            </a:fld>
            <a:endParaRPr lang="ru-RU" dirty="0"/>
          </a:p>
        </p:txBody>
      </p:sp>
      <p:sp>
        <p:nvSpPr>
          <p:cNvPr id="6" name="Скругленный прямоугольник 5"/>
          <p:cNvSpPr/>
          <p:nvPr/>
        </p:nvSpPr>
        <p:spPr>
          <a:xfrm>
            <a:off x="1007743" y="756295"/>
            <a:ext cx="8803453" cy="5544616"/>
          </a:xfrm>
          <a:prstGeom prst="roundRect">
            <a:avLst/>
          </a:prstGeom>
        </p:spPr>
        <p:style>
          <a:lnRef idx="2">
            <a:schemeClr val="accent1"/>
          </a:lnRef>
          <a:fillRef idx="1">
            <a:schemeClr val="lt1"/>
          </a:fillRef>
          <a:effectRef idx="0">
            <a:schemeClr val="accent1"/>
          </a:effectRef>
          <a:fontRef idx="minor">
            <a:schemeClr val="dk1"/>
          </a:fontRef>
        </p:style>
        <p:txBody>
          <a:bodyPr anchor="ctr"/>
          <a:lstStyle/>
          <a:p>
            <a:pPr algn="ctr">
              <a:defRPr/>
            </a:pPr>
            <a:r>
              <a:rPr lang="ru-RU" sz="2800" b="1" i="1" dirty="0" smtClean="0">
                <a:solidFill>
                  <a:schemeClr val="tx1"/>
                </a:solidFill>
                <a:latin typeface="Arial Narrow" panose="020B0606020202030204" pitchFamily="34" charset="0"/>
                <a:cs typeface="Times New Roman" panose="02020603050405020304" pitchFamily="18" charset="0"/>
              </a:rPr>
              <a:t>Обращаем </a:t>
            </a:r>
            <a:r>
              <a:rPr lang="ru-RU" sz="2800" b="1" i="1" dirty="0">
                <a:solidFill>
                  <a:schemeClr val="tx1"/>
                </a:solidFill>
                <a:latin typeface="Arial Narrow" panose="020B0606020202030204" pitchFamily="34" charset="0"/>
                <a:cs typeface="Times New Roman" panose="02020603050405020304" pitchFamily="18" charset="0"/>
              </a:rPr>
              <a:t>внимание, что </a:t>
            </a:r>
            <a:r>
              <a:rPr lang="ru-RU" sz="2800" b="1" i="1" dirty="0" smtClean="0">
                <a:solidFill>
                  <a:schemeClr val="tx1"/>
                </a:solidFill>
                <a:latin typeface="Arial Narrow" panose="020B0606020202030204" pitchFamily="34" charset="0"/>
                <a:cs typeface="Times New Roman" panose="02020603050405020304" pitchFamily="18" charset="0"/>
              </a:rPr>
              <a:t>все изменения  возникающие при реализации  инвестиционного </a:t>
            </a:r>
            <a:r>
              <a:rPr lang="ru-RU" sz="2800" b="1" i="1" dirty="0">
                <a:solidFill>
                  <a:schemeClr val="tx1"/>
                </a:solidFill>
                <a:latin typeface="Arial Narrow" panose="020B0606020202030204" pitchFamily="34" charset="0"/>
                <a:cs typeface="Times New Roman" panose="02020603050405020304" pitchFamily="18" charset="0"/>
              </a:rPr>
              <a:t>проекта необходимо </a:t>
            </a:r>
            <a:r>
              <a:rPr lang="ru-RU" sz="2800" b="1" i="1" dirty="0" smtClean="0">
                <a:solidFill>
                  <a:schemeClr val="tx1"/>
                </a:solidFill>
                <a:latin typeface="Arial Narrow" panose="020B0606020202030204" pitchFamily="34" charset="0"/>
                <a:cs typeface="Times New Roman" panose="02020603050405020304" pitchFamily="18" charset="0"/>
              </a:rPr>
              <a:t> отражать в соглашении </a:t>
            </a:r>
            <a:r>
              <a:rPr lang="ru-RU" sz="2800" b="1" i="1" dirty="0">
                <a:solidFill>
                  <a:schemeClr val="tx1"/>
                </a:solidFill>
                <a:latin typeface="Arial Narrow" panose="020B0606020202030204" pitchFamily="34" charset="0"/>
                <a:cs typeface="Times New Roman" panose="02020603050405020304" pitchFamily="18" charset="0"/>
              </a:rPr>
              <a:t>об осуществлении деятельности </a:t>
            </a:r>
            <a:r>
              <a:rPr lang="ru-RU" sz="2800" b="1" i="1" dirty="0" smtClean="0">
                <a:solidFill>
                  <a:schemeClr val="tx1"/>
                </a:solidFill>
                <a:latin typeface="Arial Narrow" panose="020B0606020202030204" pitchFamily="34" charset="0"/>
                <a:cs typeface="Times New Roman" panose="02020603050405020304" pitchFamily="18" charset="0"/>
              </a:rPr>
              <a:t>(</a:t>
            </a:r>
            <a:r>
              <a:rPr lang="ru-RU" sz="2800" b="1" i="1" dirty="0">
                <a:solidFill>
                  <a:schemeClr val="tx1"/>
                </a:solidFill>
                <a:latin typeface="Arial Narrow" panose="020B0606020202030204" pitchFamily="34" charset="0"/>
                <a:cs typeface="Times New Roman" panose="02020603050405020304" pitchFamily="18" charset="0"/>
              </a:rPr>
              <a:t>включая количество </a:t>
            </a:r>
            <a:r>
              <a:rPr lang="ru-RU" sz="2800" b="1" i="1" dirty="0" smtClean="0">
                <a:solidFill>
                  <a:schemeClr val="tx1"/>
                </a:solidFill>
                <a:latin typeface="Arial Narrow" panose="020B0606020202030204" pitchFamily="34" charset="0"/>
                <a:cs typeface="Times New Roman" panose="02020603050405020304" pitchFamily="18" charset="0"/>
              </a:rPr>
              <a:t>созданных </a:t>
            </a:r>
            <a:r>
              <a:rPr lang="ru-RU" sz="2800" b="1" i="1" dirty="0">
                <a:solidFill>
                  <a:schemeClr val="tx1"/>
                </a:solidFill>
                <a:latin typeface="Arial Narrow" panose="020B0606020202030204" pitchFamily="34" charset="0"/>
                <a:cs typeface="Times New Roman" panose="02020603050405020304" pitchFamily="18" charset="0"/>
              </a:rPr>
              <a:t>новых рабочих мест, </a:t>
            </a:r>
            <a:r>
              <a:rPr lang="ru-RU" sz="2800" b="1" i="1" dirty="0" smtClean="0">
                <a:solidFill>
                  <a:schemeClr val="tx1"/>
                </a:solidFill>
                <a:latin typeface="Arial Narrow" panose="020B0606020202030204" pitchFamily="34" charset="0"/>
                <a:cs typeface="Times New Roman" panose="02020603050405020304" pitchFamily="18" charset="0"/>
              </a:rPr>
              <a:t>должности, особенности режима работы </a:t>
            </a:r>
            <a:r>
              <a:rPr lang="ru-RU" sz="2800" b="1" i="1" dirty="0">
                <a:solidFill>
                  <a:schemeClr val="tx1"/>
                </a:solidFill>
                <a:latin typeface="Arial Narrow" panose="020B0606020202030204" pitchFamily="34" charset="0"/>
                <a:cs typeface="Times New Roman" panose="02020603050405020304" pitchFamily="18" charset="0"/>
              </a:rPr>
              <a:t>и т.д</a:t>
            </a:r>
            <a:r>
              <a:rPr lang="ru-RU" sz="2800" b="1" i="1" dirty="0" smtClean="0">
                <a:solidFill>
                  <a:schemeClr val="tx1"/>
                </a:solidFill>
                <a:latin typeface="Arial Narrow" panose="020B0606020202030204" pitchFamily="34" charset="0"/>
                <a:cs typeface="Times New Roman" panose="02020603050405020304" pitchFamily="18" charset="0"/>
              </a:rPr>
              <a:t>.), путем </a:t>
            </a:r>
            <a:r>
              <a:rPr lang="ru-RU" sz="2800" b="1" i="1" dirty="0">
                <a:solidFill>
                  <a:schemeClr val="tx1"/>
                </a:solidFill>
                <a:latin typeface="Arial Narrow" panose="020B0606020202030204" pitchFamily="34" charset="0"/>
                <a:cs typeface="Times New Roman" panose="02020603050405020304" pitchFamily="18" charset="0"/>
              </a:rPr>
              <a:t>заключения </a:t>
            </a:r>
            <a:r>
              <a:rPr lang="ru-RU" sz="2800" b="1" i="1" dirty="0">
                <a:solidFill>
                  <a:srgbClr val="FF0000"/>
                </a:solidFill>
                <a:latin typeface="Arial Narrow" panose="020B0606020202030204" pitchFamily="34" charset="0"/>
                <a:cs typeface="Times New Roman" panose="02020603050405020304" pitchFamily="18" charset="0"/>
              </a:rPr>
              <a:t>дополнительного соглашения </a:t>
            </a:r>
            <a:r>
              <a:rPr lang="ru-RU" sz="2800" b="1" i="1" dirty="0">
                <a:solidFill>
                  <a:schemeClr val="tx1"/>
                </a:solidFill>
                <a:latin typeface="Arial Narrow" panose="020B0606020202030204" pitchFamily="34" charset="0"/>
                <a:cs typeface="Times New Roman" panose="02020603050405020304" pitchFamily="18" charset="0"/>
              </a:rPr>
              <a:t>об осуществлении деятельности. </a:t>
            </a:r>
          </a:p>
        </p:txBody>
      </p:sp>
    </p:spTree>
    <p:extLst>
      <p:ext uri="{BB962C8B-B14F-4D97-AF65-F5344CB8AC3E}">
        <p14:creationId xmlns:p14="http://schemas.microsoft.com/office/powerpoint/2010/main" val="234768376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Заголовок 7"/>
          <p:cNvSpPr>
            <a:spLocks noGrp="1"/>
          </p:cNvSpPr>
          <p:nvPr>
            <p:ph type="title"/>
          </p:nvPr>
        </p:nvSpPr>
        <p:spPr>
          <a:xfrm>
            <a:off x="1026220" y="2628503"/>
            <a:ext cx="8561139" cy="2232248"/>
          </a:xfrm>
        </p:spPr>
        <p:txBody>
          <a:bodyPr/>
          <a:lstStyle/>
          <a:p>
            <a:pPr algn="ctr"/>
            <a:r>
              <a:rPr lang="ru-RU" dirty="0" smtClean="0">
                <a:latin typeface="Times New Roman" panose="02020603050405020304" pitchFamily="18" charset="0"/>
                <a:cs typeface="Times New Roman" panose="02020603050405020304" pitchFamily="18" charset="0"/>
              </a:rPr>
              <a:t/>
            </a:r>
            <a:br>
              <a:rPr lang="ru-RU" dirty="0" smtClean="0">
                <a:latin typeface="Times New Roman" panose="02020603050405020304" pitchFamily="18" charset="0"/>
                <a:cs typeface="Times New Roman" panose="02020603050405020304" pitchFamily="18" charset="0"/>
              </a:rPr>
            </a:br>
            <a:r>
              <a:rPr lang="ru-RU" dirty="0" smtClean="0">
                <a:latin typeface="Arial Narrow" panose="020B0606020202030204" pitchFamily="34" charset="0"/>
                <a:cs typeface="Times New Roman" panose="02020603050405020304" pitchFamily="18" charset="0"/>
              </a:rPr>
              <a:t>Спасибо за внимание!</a:t>
            </a:r>
            <a:endParaRPr lang="ru-RU" dirty="0">
              <a:latin typeface="Arial Narrow" panose="020B0606020202030204" pitchFamily="34" charset="0"/>
              <a:cs typeface="Times New Roman" panose="02020603050405020304" pitchFamily="18" charset="0"/>
            </a:endParaRPr>
          </a:p>
        </p:txBody>
      </p:sp>
      <p:sp>
        <p:nvSpPr>
          <p:cNvPr id="6" name="Номер слайда 5"/>
          <p:cNvSpPr>
            <a:spLocks noGrp="1"/>
          </p:cNvSpPr>
          <p:nvPr>
            <p:ph type="sldNum" sz="quarter" idx="11"/>
          </p:nvPr>
        </p:nvSpPr>
        <p:spPr/>
        <p:txBody>
          <a:bodyPr/>
          <a:lstStyle/>
          <a:p>
            <a:fld id="{E20E89E6-FE54-4E13-859C-1FA908D70D39}" type="slidenum">
              <a:rPr lang="ru-RU" smtClean="0"/>
              <a:pPr/>
              <a:t>8</a:t>
            </a:fld>
            <a:endParaRPr 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ОБРАЗЕЦ 2">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ОБРАЗЕЦ 2</Template>
  <TotalTime>1721</TotalTime>
  <Words>563</Words>
  <Application>Microsoft Office PowerPoint</Application>
  <PresentationFormat>Произвольный</PresentationFormat>
  <Paragraphs>38</Paragraphs>
  <Slides>8</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8</vt:i4>
      </vt:variant>
    </vt:vector>
  </HeadingPairs>
  <TitlesOfParts>
    <vt:vector size="9" baseType="lpstr">
      <vt:lpstr>ОБРАЗЕЦ 2</vt:lpstr>
      <vt:lpstr> УФНС РОССИИ ПО ПРИМОРСКОМУ КРАЮ  «Правомерность применения пониженных тарифов по страховым взносам резидентами ТОСЭР и СПВ»</vt:lpstr>
      <vt:lpstr>Презентация PowerPoint</vt:lpstr>
      <vt:lpstr>пониженные тарифы по страховым взносам Резидентами в соответствии с п.10.1 ст. 427 Нк РФ применяются:</vt:lpstr>
      <vt:lpstr>Презентация PowerPoint</vt:lpstr>
      <vt:lpstr>Презентация PowerPoint</vt:lpstr>
      <vt:lpstr>Презентация PowerPoint</vt:lpstr>
      <vt:lpstr>Презентация PowerPoint</vt:lpstr>
      <vt:lpstr> 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Илькун Дмитрий Павлович</dc:creator>
  <cp:lastModifiedBy>Валькевич Ольга Юрьевна</cp:lastModifiedBy>
  <cp:revision>116</cp:revision>
  <cp:lastPrinted>2019-11-22T05:22:24Z</cp:lastPrinted>
  <dcterms:created xsi:type="dcterms:W3CDTF">2017-05-22T00:15:56Z</dcterms:created>
  <dcterms:modified xsi:type="dcterms:W3CDTF">2019-11-26T06:39:38Z</dcterms:modified>
</cp:coreProperties>
</file>